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4"/>
    <p:sldMasterId id="2147483709" r:id="rId5"/>
    <p:sldMasterId id="2147483756" r:id="rId6"/>
    <p:sldMasterId id="2147483768" r:id="rId7"/>
  </p:sldMasterIdLst>
  <p:notesMasterIdLst>
    <p:notesMasterId r:id="rId32"/>
  </p:notesMasterIdLst>
  <p:handoutMasterIdLst>
    <p:handoutMasterId r:id="rId33"/>
  </p:handoutMasterIdLst>
  <p:sldIdLst>
    <p:sldId id="682" r:id="rId8"/>
    <p:sldId id="1024" r:id="rId9"/>
    <p:sldId id="1053" r:id="rId10"/>
    <p:sldId id="1054" r:id="rId11"/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9F7DB0D-9E6A-A62B-3C4B-042C2276B1AC}" name="Michelle Atherton" initials="MA" userId="S::michelle.atherton@sep.benfranklin.org::73249a13-98ef-4f87-9c5a-43c557b072ea" providerId="AD"/>
  <p188:author id="{8AF2CB80-1BC9-8E2B-5081-0F03C8DCF2AC}" name="Saniah Johnson" initials="SJ" userId="S::saniah.johnson@sep.benfranklin.org::bcc96b4e-9a80-433b-8cb6-31e12c2ebf58" providerId="AD"/>
  <p188:author id="{2B977B97-33F1-D867-88A1-22002C3D856F}" name="Anthony P. Green" initials="AG" userId="S::anthony.green@sep.benfranklin.org::4625c6d2-acc9-40fb-82ed-3d569020700c" providerId="AD"/>
  <p188:author id="{E7EF1FB7-DAB2-163E-55E8-687B1760A91D}" name="Margaret Bradley" initials="MB" userId="S::margaret.bradley@sep.benfranklin.org::c54f01eb-6ca8-4760-b107-14788dc7da4b" providerId="AD"/>
  <p188:author id="{F8FE6FCB-9E26-B406-F152-B282273CF632}" name="Kate Srinivasan" initials="KS" userId="S::kate.srinivasan@sep.benfranklin.org::3080774e-0fa2-4966-b271-e1d668db129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8997"/>
    <a:srgbClr val="CCDC4C"/>
    <a:srgbClr val="125B88"/>
    <a:srgbClr val="FFFFFF"/>
    <a:srgbClr val="8D410D"/>
    <a:srgbClr val="F5BC95"/>
    <a:srgbClr val="EB7C33"/>
    <a:srgbClr val="43A8E6"/>
    <a:srgbClr val="FAC415"/>
    <a:srgbClr val="A3D3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796B75-7AC7-4BB7-A68B-812FBD09B627}" v="1" dt="2024-06-07T15:39:41.2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microsoft.com/office/2015/10/relationships/revisionInfo" Target="revisionInfo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le Atherton" userId="73249a13-98ef-4f87-9c5a-43c557b072ea" providerId="ADAL" clId="{DE76103D-3DD6-465C-AED9-C88DBD60489E}"/>
    <pc:docChg chg="custSel modSld">
      <pc:chgData name="Michelle Atherton" userId="73249a13-98ef-4f87-9c5a-43c557b072ea" providerId="ADAL" clId="{DE76103D-3DD6-465C-AED9-C88DBD60489E}" dt="2024-06-07T18:26:19.207" v="1" actId="478"/>
      <pc:docMkLst>
        <pc:docMk/>
      </pc:docMkLst>
      <pc:sldChg chg="delSp mod delAnim">
        <pc:chgData name="Michelle Atherton" userId="73249a13-98ef-4f87-9c5a-43c557b072ea" providerId="ADAL" clId="{DE76103D-3DD6-465C-AED9-C88DBD60489E}" dt="2024-06-07T18:26:06.814" v="0" actId="478"/>
        <pc:sldMkLst>
          <pc:docMk/>
          <pc:sldMk cId="0" sldId="258"/>
        </pc:sldMkLst>
        <pc:picChg chg="del">
          <ac:chgData name="Michelle Atherton" userId="73249a13-98ef-4f87-9c5a-43c557b072ea" providerId="ADAL" clId="{DE76103D-3DD6-465C-AED9-C88DBD60489E}" dt="2024-06-07T18:26:06.814" v="0" actId="478"/>
          <ac:picMkLst>
            <pc:docMk/>
            <pc:sldMk cId="0" sldId="258"/>
            <ac:picMk id="3" creationId="{8363456D-5EC5-BF13-025C-99239DCA99F6}"/>
          </ac:picMkLst>
        </pc:picChg>
      </pc:sldChg>
      <pc:sldChg chg="delSp mod delAnim">
        <pc:chgData name="Michelle Atherton" userId="73249a13-98ef-4f87-9c5a-43c557b072ea" providerId="ADAL" clId="{DE76103D-3DD6-465C-AED9-C88DBD60489E}" dt="2024-06-07T18:26:19.207" v="1" actId="478"/>
        <pc:sldMkLst>
          <pc:docMk/>
          <pc:sldMk cId="0" sldId="274"/>
        </pc:sldMkLst>
        <pc:picChg chg="del">
          <ac:chgData name="Michelle Atherton" userId="73249a13-98ef-4f87-9c5a-43c557b072ea" providerId="ADAL" clId="{DE76103D-3DD6-465C-AED9-C88DBD60489E}" dt="2024-06-07T18:26:19.207" v="1" actId="478"/>
          <ac:picMkLst>
            <pc:docMk/>
            <pc:sldMk cId="0" sldId="274"/>
            <ac:picMk id="2" creationId="{15BC42C4-0AEC-A6EF-CE4E-ED53E651B1C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2" y="8"/>
            <a:ext cx="3012328" cy="463696"/>
          </a:xfrm>
          <a:prstGeom prst="rect">
            <a:avLst/>
          </a:prstGeom>
        </p:spPr>
        <p:txBody>
          <a:bodyPr vert="horz" lIns="91566" tIns="45782" rIns="91566" bIns="457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186" y="8"/>
            <a:ext cx="3012328" cy="463696"/>
          </a:xfrm>
          <a:prstGeom prst="rect">
            <a:avLst/>
          </a:prstGeom>
        </p:spPr>
        <p:txBody>
          <a:bodyPr vert="horz" lIns="91566" tIns="45782" rIns="91566" bIns="45782" rtlCol="0"/>
          <a:lstStyle>
            <a:lvl1pPr algn="r">
              <a:defRPr sz="1200"/>
            </a:lvl1pPr>
          </a:lstStyle>
          <a:p>
            <a:fld id="{C3C1D88F-000E-4DE1-A812-7C6B4252BAF8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2" y="8772390"/>
            <a:ext cx="3012328" cy="463696"/>
          </a:xfrm>
          <a:prstGeom prst="rect">
            <a:avLst/>
          </a:prstGeom>
        </p:spPr>
        <p:txBody>
          <a:bodyPr vert="horz" lIns="91566" tIns="45782" rIns="91566" bIns="457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186" y="8772390"/>
            <a:ext cx="3012328" cy="463696"/>
          </a:xfrm>
          <a:prstGeom prst="rect">
            <a:avLst/>
          </a:prstGeom>
        </p:spPr>
        <p:txBody>
          <a:bodyPr vert="horz" lIns="91566" tIns="45782" rIns="91566" bIns="45782" rtlCol="0" anchor="b"/>
          <a:lstStyle>
            <a:lvl1pPr algn="r">
              <a:defRPr sz="1200"/>
            </a:lvl1pPr>
          </a:lstStyle>
          <a:p>
            <a:fld id="{9EAC165E-F6B2-4670-95AA-9606DD77B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764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11699" cy="461804"/>
          </a:xfrm>
          <a:prstGeom prst="rect">
            <a:avLst/>
          </a:prstGeom>
        </p:spPr>
        <p:txBody>
          <a:bodyPr vert="horz" lIns="92959" tIns="46478" rIns="92959" bIns="464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9" y="2"/>
            <a:ext cx="3011699" cy="461804"/>
          </a:xfrm>
          <a:prstGeom prst="rect">
            <a:avLst/>
          </a:prstGeom>
        </p:spPr>
        <p:txBody>
          <a:bodyPr vert="horz" lIns="92959" tIns="46478" rIns="92959" bIns="46478" rtlCol="0"/>
          <a:lstStyle>
            <a:lvl1pPr algn="r">
              <a:defRPr sz="1200"/>
            </a:lvl1pPr>
          </a:lstStyle>
          <a:p>
            <a:fld id="{D46D6A33-6625-4198-9246-D3D65AA9CB0C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3738"/>
            <a:ext cx="4613275" cy="3460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9" tIns="46478" rIns="92959" bIns="464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8"/>
            <a:ext cx="5560060" cy="4156234"/>
          </a:xfrm>
          <a:prstGeom prst="rect">
            <a:avLst/>
          </a:prstGeom>
        </p:spPr>
        <p:txBody>
          <a:bodyPr vert="horz" lIns="92959" tIns="46478" rIns="92959" bIns="4647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772669"/>
            <a:ext cx="3011699" cy="461804"/>
          </a:xfrm>
          <a:prstGeom prst="rect">
            <a:avLst/>
          </a:prstGeom>
        </p:spPr>
        <p:txBody>
          <a:bodyPr vert="horz" lIns="92959" tIns="46478" rIns="92959" bIns="464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9" y="8772669"/>
            <a:ext cx="3011699" cy="461804"/>
          </a:xfrm>
          <a:prstGeom prst="rect">
            <a:avLst/>
          </a:prstGeom>
        </p:spPr>
        <p:txBody>
          <a:bodyPr vert="horz" lIns="92959" tIns="46478" rIns="92959" bIns="46478" rtlCol="0" anchor="b"/>
          <a:lstStyle>
            <a:lvl1pPr algn="r">
              <a:defRPr sz="1200"/>
            </a:lvl1pPr>
          </a:lstStyle>
          <a:p>
            <a:fld id="{0DEFE3BB-D77F-42FB-B541-8DC600801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82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75007-5730-4658-9490-D2B572A6EB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10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2815" tIns="92815" rIns="92815" bIns="9281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50" name="Google Shape;1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2815" tIns="92815" rIns="92815" bIns="9281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65" name="Google Shape;16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cb3e05efe0_1_0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2815" tIns="92815" rIns="92815" bIns="9281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84" name="Google Shape;184;g2cb3e05efe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1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2815" tIns="92815" rIns="92815" bIns="9281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51" name="Google Shape;25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2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2815" tIns="92815" rIns="92815" bIns="9281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72" name="Google Shape;27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3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2815" tIns="92815" rIns="92815" bIns="9281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81" name="Google Shape;28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4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2815" tIns="92815" rIns="92815" bIns="9281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92" name="Google Shape;29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5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2815" tIns="92815" rIns="92815" bIns="9281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02" name="Google Shape;30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6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2815" tIns="92815" rIns="92815" bIns="9281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54" name="Google Shape;35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7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2815" tIns="92815" rIns="92815" bIns="9281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68" name="Google Shape;3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75007-5730-4658-9490-D2B572A6EB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7386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8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2815" tIns="92815" rIns="92815" bIns="9281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93" name="Google Shape;39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9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2815" tIns="92815" rIns="92815" bIns="9281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37" name="Google Shape;43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0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2815" tIns="92815" rIns="92815" bIns="9281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78" name="Google Shape;47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1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2815" tIns="92815" rIns="92815" bIns="9281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83" name="Google Shape;48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75007-5730-4658-9490-D2B572A6EB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20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2815" tIns="92815" rIns="92815" bIns="9281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2815" tIns="92815" rIns="92815" bIns="9281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2815" tIns="92815" rIns="92815" bIns="9281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03" name="Google Shape;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2815" tIns="92815" rIns="92815" bIns="9281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2815" tIns="92815" rIns="92815" bIns="9281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22" name="Google Shape;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2815" tIns="92815" rIns="92815" bIns="9281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32" name="Google Shape;13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41484-AA0C-449B-A252-7F03A38720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3943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6561D-59F9-4C5B-9B3A-F797FA7877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3937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65049-FBC9-442B-95F3-419DB7FB5D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7139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B5288-4869-4776-8D98-7EBB59CBB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74649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4B121-9491-4D2F-8D30-9BE8A2E811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9122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F2494-DBCE-4D10-B794-27784B36FB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97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41484-AA0C-449B-A252-7F03A38720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10136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13B7C-4EF8-4A8E-8A86-FB64CB7C04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0560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22AF6-0587-42C1-9103-5763D9EAD1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21952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07C39-B976-4302-A702-481391D709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69040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F3E0F-B4D7-4956-972B-05A11BD501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68764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13B7C-4EF8-4A8E-8A86-FB64CB7C04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836391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F23C7-7B83-4FEF-A016-E05A03A38B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33228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9AD73-86C5-4AAC-89EA-A287B187B3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16062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08D42-6D3B-4F07-BF07-18AC619A71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1854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276D98-5501-4536-A6E8-D4EF677820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69021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6561D-59F9-4C5B-9B3A-F797FA7877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84913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65049-FBC9-442B-95F3-419DB7FB5D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23632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B5288-4869-4776-8D98-7EBB59CBBA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301195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4B121-9491-4D2F-8D30-9BE8A2E811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4132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F2494-DBCE-4D10-B794-27784B36FB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10883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B770D-AABE-4E72-AE8A-10EDB4275A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95777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22AF6-0587-42C1-9103-5763D9EAD1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5835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4EFBA-E993-4704-AAF0-AAC3C17D01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16541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9C711-B6AF-4EE5-82EC-6E6729E139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2710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20B18-C68B-4864-8492-71F727358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356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BE784-ADA5-4524-9352-8B8C439947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08813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8CE2F-DCC3-4258-B4FC-1199E1039D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7092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59DAB-E91E-4A7B-883B-FF9891798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035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B76DA-7D26-4817-8BEE-13F82BF908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41215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8873F-C847-4F7F-A85C-051C430AE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0139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87322-7BEF-4CEB-962A-C7AB7CE2ED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1397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534D0-AD82-4DB8-9C77-AD6A70A70E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9314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07C39-B976-4302-A702-481391D709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84449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1228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0948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3363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65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AB863-0A99-4EB4-9D0B-556C094AC4C3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8302-194B-4ACA-B239-3499E7466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1800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768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F3E0F-B4D7-4956-972B-05A11BD50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1211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F23C7-7B83-4FEF-A016-E05A03A38B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6431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9AD73-86C5-4AAC-89EA-A287B187B3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7382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08D42-6D3B-4F07-BF07-18AC619A71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0513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276D98-5501-4536-A6E8-D4EF67782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9663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</a:t>
            </a:r>
            <a:br>
              <a:rPr lang="en-US"/>
            </a:br>
            <a:r>
              <a:rPr lang="en-US"/>
              <a:t>style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9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9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9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1D54CA44-71E1-44CE-9EDE-A59456E60B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1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</a:t>
            </a:r>
            <a:br>
              <a:rPr lang="en-US"/>
            </a:br>
            <a:r>
              <a:rPr lang="en-US"/>
              <a:t>style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9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9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9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54CA44-71E1-44CE-9EDE-A59456E60BD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708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alpha val="5999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3D3D3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098" name="Picture 7" descr="NTI pp copy"/>
          <p:cNvPicPr>
            <a:picLocks noChangeAspect="1" noChangeArrowheads="1"/>
          </p:cNvPicPr>
          <p:nvPr/>
        </p:nvPicPr>
        <p:blipFill rotWithShape="1">
          <a:blip r:embed="rId13" cstate="print"/>
          <a:srcRect l="8483" b="8483"/>
          <a:stretch/>
        </p:blipFill>
        <p:spPr bwMode="auto">
          <a:xfrm>
            <a:off x="0" y="228600"/>
            <a:ext cx="9144000" cy="663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5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5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5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3DC97285-A6B3-4F9F-A376-E0F3D1F6C5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91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806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png"/><Relationship Id="rId18" Type="http://schemas.openxmlformats.org/officeDocument/2006/relationships/image" Target="../media/image5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8.jpeg"/><Relationship Id="rId20" Type="http://schemas.openxmlformats.org/officeDocument/2006/relationships/image" Target="../media/image52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5" Type="http://schemas.openxmlformats.org/officeDocument/2006/relationships/image" Target="../media/image47.jpeg"/><Relationship Id="rId10" Type="http://schemas.openxmlformats.org/officeDocument/2006/relationships/image" Target="../media/image42.jpeg"/><Relationship Id="rId19" Type="http://schemas.openxmlformats.org/officeDocument/2006/relationships/image" Target="../media/image51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6.jpeg"/><Relationship Id="rId11" Type="http://schemas.openxmlformats.org/officeDocument/2006/relationships/image" Target="../media/image60.jpeg"/><Relationship Id="rId5" Type="http://schemas.openxmlformats.org/officeDocument/2006/relationships/image" Target="../media/image55.jpeg"/><Relationship Id="rId10" Type="http://schemas.openxmlformats.org/officeDocument/2006/relationships/image" Target="../media/image14.pn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beIsP6izuM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4" Type="http://schemas.openxmlformats.org/officeDocument/2006/relationships/hyperlink" Target="http://www.sep.benfranklin.org/prope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LcpdYh5GsA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op.edu/news/children-s-hospital-philadelphia-performs-first-us-gene-therapy-procedure-treat-genetic-hearin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7" t="70" r="133" b="19555"/>
          <a:stretch/>
        </p:blipFill>
        <p:spPr>
          <a:xfrm>
            <a:off x="0" y="0"/>
            <a:ext cx="9144000" cy="686705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62907" y="868156"/>
            <a:ext cx="6981093" cy="244085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 EDA TECH HUB UPDATE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>
              <a:solidFill>
                <a:prstClr val="white"/>
              </a:solidFill>
              <a:latin typeface="Century Gothic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>
                <a:solidFill>
                  <a:prstClr val="white"/>
                </a:solidFill>
                <a:latin typeface="Century Gothic"/>
              </a:rPr>
              <a:t>May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62906" y="6384201"/>
            <a:ext cx="6981093" cy="473799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Google Shape;93;p1">
            <a:extLst>
              <a:ext uri="{FF2B5EF4-FFF2-40B4-BE49-F238E27FC236}">
                <a16:creationId xmlns:a16="http://schemas.microsoft.com/office/drawing/2014/main" id="{4A56047F-B3A2-4072-B179-04A421C639EE}"/>
              </a:ext>
            </a:extLst>
          </p:cNvPr>
          <p:cNvSpPr/>
          <p:nvPr/>
        </p:nvSpPr>
        <p:spPr>
          <a:xfrm>
            <a:off x="1923332" y="-256438"/>
            <a:ext cx="7387087" cy="1740413"/>
          </a:xfrm>
          <a:custGeom>
            <a:avLst/>
            <a:gdLst/>
            <a:ahLst/>
            <a:cxnLst/>
            <a:rect l="l" t="t" r="r" b="b"/>
            <a:pathLst>
              <a:path w="7387087" h="1740413" extrusionOk="0">
                <a:moveTo>
                  <a:pt x="0" y="0"/>
                </a:moveTo>
                <a:lnTo>
                  <a:pt x="7387087" y="0"/>
                </a:lnTo>
                <a:lnTo>
                  <a:pt x="7387087" y="1740413"/>
                </a:lnTo>
                <a:lnTo>
                  <a:pt x="0" y="17404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302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7"/>
          <p:cNvGrpSpPr/>
          <p:nvPr/>
        </p:nvGrpSpPr>
        <p:grpSpPr>
          <a:xfrm>
            <a:off x="1137775" y="3103512"/>
            <a:ext cx="3362347" cy="2378665"/>
            <a:chOff x="0" y="-19050"/>
            <a:chExt cx="1771101" cy="1207383"/>
          </a:xfrm>
        </p:grpSpPr>
        <p:sp>
          <p:nvSpPr>
            <p:cNvPr id="135" name="Google Shape;135;p7"/>
            <p:cNvSpPr/>
            <p:nvPr/>
          </p:nvSpPr>
          <p:spPr>
            <a:xfrm>
              <a:off x="0" y="0"/>
              <a:ext cx="1771101" cy="1188333"/>
            </a:xfrm>
            <a:custGeom>
              <a:avLst/>
              <a:gdLst/>
              <a:ahLst/>
              <a:cxnLst/>
              <a:rect l="l" t="t" r="r" b="b"/>
              <a:pathLst>
                <a:path w="1771101" h="1188333" extrusionOk="0">
                  <a:moveTo>
                    <a:pt x="0" y="0"/>
                  </a:moveTo>
                  <a:lnTo>
                    <a:pt x="1771101" y="0"/>
                  </a:lnTo>
                  <a:lnTo>
                    <a:pt x="1771101" y="1188333"/>
                  </a:lnTo>
                  <a:lnTo>
                    <a:pt x="0" y="1188333"/>
                  </a:lnTo>
                  <a:close/>
                </a:path>
              </a:pathLst>
            </a:custGeom>
            <a:solidFill>
              <a:srgbClr val="DBEEF8"/>
            </a:solidFill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7"/>
            <p:cNvSpPr txBox="1"/>
            <p:nvPr/>
          </p:nvSpPr>
          <p:spPr>
            <a:xfrm>
              <a:off x="0" y="-19050"/>
              <a:ext cx="1771101" cy="12073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61277"/>
                </a:lnSpc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" name="Google Shape;137;p7"/>
          <p:cNvSpPr/>
          <p:nvPr/>
        </p:nvSpPr>
        <p:spPr>
          <a:xfrm>
            <a:off x="1787419" y="2003715"/>
            <a:ext cx="2063736" cy="1892286"/>
          </a:xfrm>
          <a:custGeom>
            <a:avLst/>
            <a:gdLst/>
            <a:ahLst/>
            <a:cxnLst/>
            <a:rect l="l" t="t" r="r" b="b"/>
            <a:pathLst>
              <a:path w="812800" h="745275" extrusionOk="0">
                <a:moveTo>
                  <a:pt x="406400" y="0"/>
                </a:moveTo>
                <a:cubicBezTo>
                  <a:pt x="181951" y="0"/>
                  <a:pt x="0" y="166835"/>
                  <a:pt x="0" y="372637"/>
                </a:cubicBezTo>
                <a:cubicBezTo>
                  <a:pt x="0" y="578439"/>
                  <a:pt x="181951" y="745275"/>
                  <a:pt x="406400" y="745275"/>
                </a:cubicBezTo>
                <a:cubicBezTo>
                  <a:pt x="630849" y="745275"/>
                  <a:pt x="812800" y="578439"/>
                  <a:pt x="812800" y="372637"/>
                </a:cubicBezTo>
                <a:cubicBezTo>
                  <a:pt x="812800" y="166835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50443" r="-33677"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 txBox="1"/>
          <p:nvPr/>
        </p:nvSpPr>
        <p:spPr>
          <a:xfrm>
            <a:off x="5182019" y="4364363"/>
            <a:ext cx="2498100" cy="377400"/>
          </a:xfrm>
          <a:prstGeom prst="rect">
            <a:avLst/>
          </a:prstGeom>
          <a:solidFill>
            <a:srgbClr val="39A2A2"/>
          </a:solidFill>
          <a:ln>
            <a:noFill/>
          </a:ln>
        </p:spPr>
        <p:txBody>
          <a:bodyPr spcFirstLastPara="1" wrap="square" lIns="13963" tIns="13963" rIns="13963" bIns="13963" anchor="ctr" anchorCtr="0">
            <a:noAutofit/>
          </a:bodyPr>
          <a:lstStyle/>
          <a:p>
            <a:pPr algn="ctr">
              <a:lnSpc>
                <a:spcPct val="120008"/>
              </a:lnSpc>
            </a:pPr>
            <a:r>
              <a:rPr lang="en-US" sz="121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Speed to market 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39" name="Google Shape;139;p7"/>
          <p:cNvSpPr txBox="1"/>
          <p:nvPr/>
        </p:nvSpPr>
        <p:spPr>
          <a:xfrm>
            <a:off x="5182031" y="3208988"/>
            <a:ext cx="2498083" cy="472607"/>
          </a:xfrm>
          <a:prstGeom prst="rect">
            <a:avLst/>
          </a:prstGeom>
          <a:solidFill>
            <a:srgbClr val="39A2A2"/>
          </a:solidFill>
          <a:ln>
            <a:noFill/>
          </a:ln>
        </p:spPr>
        <p:txBody>
          <a:bodyPr spcFirstLastPara="1" wrap="square" lIns="13963" tIns="13963" rIns="13963" bIns="13963" anchor="ctr" anchorCtr="0">
            <a:noAutofit/>
          </a:bodyPr>
          <a:lstStyle/>
          <a:p>
            <a:pPr algn="ctr">
              <a:lnSpc>
                <a:spcPct val="120008"/>
              </a:lnSpc>
            </a:pPr>
            <a:r>
              <a:rPr lang="en-US" sz="121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Finding qualified </a:t>
            </a:r>
            <a:endParaRPr sz="900">
              <a:solidFill>
                <a:schemeClr val="lt1"/>
              </a:solidFill>
            </a:endParaRPr>
          </a:p>
          <a:p>
            <a:pPr algn="ctr">
              <a:lnSpc>
                <a:spcPct val="120008"/>
              </a:lnSpc>
            </a:pPr>
            <a:r>
              <a:rPr lang="en-US" sz="121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&amp; available workforce 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40" name="Google Shape;140;p7"/>
          <p:cNvSpPr txBox="1"/>
          <p:nvPr/>
        </p:nvSpPr>
        <p:spPr>
          <a:xfrm>
            <a:off x="5182025" y="2643852"/>
            <a:ext cx="2498100" cy="472650"/>
          </a:xfrm>
          <a:prstGeom prst="rect">
            <a:avLst/>
          </a:prstGeom>
          <a:solidFill>
            <a:srgbClr val="39A2A2"/>
          </a:solidFill>
          <a:ln>
            <a:noFill/>
          </a:ln>
        </p:spPr>
        <p:txBody>
          <a:bodyPr spcFirstLastPara="1" wrap="square" lIns="13963" tIns="13963" rIns="13963" bIns="13963" anchor="ctr" anchorCtr="0">
            <a:noAutofit/>
          </a:bodyPr>
          <a:lstStyle/>
          <a:p>
            <a:pPr algn="ctr">
              <a:lnSpc>
                <a:spcPct val="120008"/>
              </a:lnSpc>
            </a:pPr>
            <a:r>
              <a:rPr lang="en-US" sz="121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Capacity to train </a:t>
            </a:r>
            <a:endParaRPr sz="900">
              <a:solidFill>
                <a:schemeClr val="lt1"/>
              </a:solidFill>
            </a:endParaRPr>
          </a:p>
          <a:p>
            <a:pPr algn="ctr">
              <a:lnSpc>
                <a:spcPct val="120008"/>
              </a:lnSpc>
            </a:pPr>
            <a:r>
              <a:rPr lang="en-US" sz="121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diverse workforce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41" name="Google Shape;141;p7"/>
          <p:cNvSpPr txBox="1"/>
          <p:nvPr/>
        </p:nvSpPr>
        <p:spPr>
          <a:xfrm>
            <a:off x="5182031" y="2097682"/>
            <a:ext cx="2498130" cy="453609"/>
          </a:xfrm>
          <a:prstGeom prst="rect">
            <a:avLst/>
          </a:prstGeom>
          <a:solidFill>
            <a:srgbClr val="39A2A2"/>
          </a:solidFill>
          <a:ln>
            <a:noFill/>
          </a:ln>
        </p:spPr>
        <p:txBody>
          <a:bodyPr spcFirstLastPara="1" wrap="square" lIns="13963" tIns="13963" rIns="13963" bIns="13963" anchor="ctr" anchorCtr="0">
            <a:noAutofit/>
          </a:bodyPr>
          <a:lstStyle/>
          <a:p>
            <a:pPr algn="ctr">
              <a:lnSpc>
                <a:spcPct val="120008"/>
              </a:lnSpc>
            </a:pPr>
            <a:r>
              <a:rPr lang="en-US" sz="121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Equitable workforce practices</a:t>
            </a:r>
            <a:r>
              <a:rPr lang="en-US" sz="121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endParaRPr sz="900"/>
          </a:p>
        </p:txBody>
      </p:sp>
      <p:sp>
        <p:nvSpPr>
          <p:cNvPr id="142" name="Google Shape;142;p7"/>
          <p:cNvSpPr txBox="1"/>
          <p:nvPr/>
        </p:nvSpPr>
        <p:spPr>
          <a:xfrm>
            <a:off x="5182038" y="3797225"/>
            <a:ext cx="2498100" cy="453600"/>
          </a:xfrm>
          <a:prstGeom prst="rect">
            <a:avLst/>
          </a:prstGeom>
          <a:solidFill>
            <a:srgbClr val="39A2A2"/>
          </a:solidFill>
          <a:ln>
            <a:noFill/>
          </a:ln>
        </p:spPr>
        <p:txBody>
          <a:bodyPr spcFirstLastPara="1" wrap="square" lIns="13963" tIns="13963" rIns="13963" bIns="13963" anchor="ctr" anchorCtr="0">
            <a:noAutofit/>
          </a:bodyPr>
          <a:lstStyle/>
          <a:p>
            <a:pPr algn="ctr">
              <a:lnSpc>
                <a:spcPct val="120008"/>
              </a:lnSpc>
            </a:pPr>
            <a:r>
              <a:rPr lang="en-US" sz="121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Representation in clinical trials 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43" name="Google Shape;143;p7"/>
          <p:cNvSpPr txBox="1"/>
          <p:nvPr/>
        </p:nvSpPr>
        <p:spPr>
          <a:xfrm>
            <a:off x="5208894" y="4855306"/>
            <a:ext cx="2498100" cy="485100"/>
          </a:xfrm>
          <a:prstGeom prst="rect">
            <a:avLst/>
          </a:prstGeom>
          <a:solidFill>
            <a:srgbClr val="39A2A2"/>
          </a:solidFill>
          <a:ln>
            <a:noFill/>
          </a:ln>
        </p:spPr>
        <p:txBody>
          <a:bodyPr spcFirstLastPara="1" wrap="square" lIns="13963" tIns="13963" rIns="13963" bIns="13963" anchor="ctr" anchorCtr="0">
            <a:noAutofit/>
          </a:bodyPr>
          <a:lstStyle/>
          <a:p>
            <a:pPr algn="ctr">
              <a:lnSpc>
                <a:spcPct val="120008"/>
              </a:lnSpc>
            </a:pPr>
            <a:r>
              <a:rPr lang="en-US" sz="121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Coordination across </a:t>
            </a:r>
            <a:endParaRPr sz="900">
              <a:solidFill>
                <a:schemeClr val="lt1"/>
              </a:solidFill>
            </a:endParaRPr>
          </a:p>
          <a:p>
            <a:pPr algn="ctr">
              <a:lnSpc>
                <a:spcPct val="120008"/>
              </a:lnSpc>
            </a:pPr>
            <a:r>
              <a:rPr lang="en-US" sz="121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multi-sector partners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44" name="Google Shape;144;p7"/>
          <p:cNvSpPr txBox="1"/>
          <p:nvPr/>
        </p:nvSpPr>
        <p:spPr>
          <a:xfrm>
            <a:off x="361447" y="1268238"/>
            <a:ext cx="6032850" cy="414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1015"/>
              </a:lnSpc>
            </a:pPr>
            <a:r>
              <a:rPr lang="en-US" sz="2225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Precision Medicine + The Challenges</a:t>
            </a:r>
            <a:endParaRPr sz="9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45" name="Google Shape;145;p7"/>
          <p:cNvSpPr txBox="1"/>
          <p:nvPr/>
        </p:nvSpPr>
        <p:spPr>
          <a:xfrm>
            <a:off x="1313947" y="4412044"/>
            <a:ext cx="3010650" cy="1039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175">
                <a:solidFill>
                  <a:srgbClr val="327A93"/>
                </a:solidFill>
                <a:latin typeface="Public Sans"/>
                <a:ea typeface="Public Sans"/>
                <a:cs typeface="Public Sans"/>
                <a:sym typeface="Public Sans"/>
              </a:rPr>
              <a:t>Precision Medicine is a modern healthcare approach that considers each person's unique genes, surroundings, and lifestyle when providing medical treatment.</a:t>
            </a:r>
            <a:endParaRPr sz="900">
              <a:solidFill>
                <a:srgbClr val="327A93"/>
              </a:solidFill>
            </a:endParaRPr>
          </a:p>
          <a:p>
            <a:pPr algn="ctr">
              <a:lnSpc>
                <a:spcPct val="115000"/>
              </a:lnSpc>
            </a:pPr>
            <a:endParaRPr sz="1175">
              <a:solidFill>
                <a:srgbClr val="000000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46" name="Google Shape;146;p7"/>
          <p:cNvSpPr txBox="1"/>
          <p:nvPr/>
        </p:nvSpPr>
        <p:spPr>
          <a:xfrm>
            <a:off x="4952610" y="1772950"/>
            <a:ext cx="3010650" cy="30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14"/>
              </a:lnSpc>
            </a:pPr>
            <a:r>
              <a:rPr lang="en-US" sz="1425" b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Challenges we face</a:t>
            </a:r>
            <a:endParaRPr sz="900"/>
          </a:p>
        </p:txBody>
      </p:sp>
      <p:sp>
        <p:nvSpPr>
          <p:cNvPr id="147" name="Google Shape;147;p7"/>
          <p:cNvSpPr txBox="1"/>
          <p:nvPr/>
        </p:nvSpPr>
        <p:spPr>
          <a:xfrm>
            <a:off x="1518777" y="4025213"/>
            <a:ext cx="2601019" cy="280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7000"/>
              </a:lnSpc>
            </a:pPr>
            <a:r>
              <a:rPr lang="en-US" sz="1437" b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What is Precision Medicine? </a:t>
            </a:r>
            <a:endParaRPr sz="9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"/>
          <p:cNvSpPr/>
          <p:nvPr/>
        </p:nvSpPr>
        <p:spPr>
          <a:xfrm>
            <a:off x="6892993" y="5376351"/>
            <a:ext cx="2056182" cy="484441"/>
          </a:xfrm>
          <a:custGeom>
            <a:avLst/>
            <a:gdLst/>
            <a:ahLst/>
            <a:cxnLst/>
            <a:rect l="l" t="t" r="r" b="b"/>
            <a:pathLst>
              <a:path w="4112363" h="968881" extrusionOk="0">
                <a:moveTo>
                  <a:pt x="0" y="0"/>
                </a:moveTo>
                <a:lnTo>
                  <a:pt x="4112364" y="0"/>
                </a:lnTo>
                <a:lnTo>
                  <a:pt x="4112364" y="968882"/>
                </a:lnTo>
                <a:lnTo>
                  <a:pt x="0" y="9688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8"/>
          <p:cNvSpPr/>
          <p:nvPr/>
        </p:nvSpPr>
        <p:spPr>
          <a:xfrm>
            <a:off x="4438020" y="1371600"/>
            <a:ext cx="4018225" cy="4560630"/>
          </a:xfrm>
          <a:custGeom>
            <a:avLst/>
            <a:gdLst/>
            <a:ahLst/>
            <a:cxnLst/>
            <a:rect l="l" t="t" r="r" b="b"/>
            <a:pathLst>
              <a:path w="8036449" h="9121259" extrusionOk="0">
                <a:moveTo>
                  <a:pt x="0" y="0"/>
                </a:moveTo>
                <a:lnTo>
                  <a:pt x="8036449" y="0"/>
                </a:lnTo>
                <a:lnTo>
                  <a:pt x="8036449" y="9121259"/>
                </a:lnTo>
                <a:lnTo>
                  <a:pt x="0" y="91212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8"/>
          <p:cNvSpPr/>
          <p:nvPr/>
        </p:nvSpPr>
        <p:spPr>
          <a:xfrm>
            <a:off x="7554809" y="2418391"/>
            <a:ext cx="1348817" cy="1348817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25045" r="-25045"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8"/>
          <p:cNvSpPr/>
          <p:nvPr/>
        </p:nvSpPr>
        <p:spPr>
          <a:xfrm>
            <a:off x="7344232" y="3858570"/>
            <a:ext cx="1285419" cy="1285419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24998" r="-24998"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8"/>
          <p:cNvSpPr/>
          <p:nvPr/>
        </p:nvSpPr>
        <p:spPr>
          <a:xfrm>
            <a:off x="4442782" y="1169564"/>
            <a:ext cx="1170921" cy="1170921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19365" r="-19365"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8"/>
          <p:cNvSpPr/>
          <p:nvPr/>
        </p:nvSpPr>
        <p:spPr>
          <a:xfrm>
            <a:off x="3904233" y="2418391"/>
            <a:ext cx="1303267" cy="1303267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25052" r="-25052"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8"/>
          <p:cNvSpPr/>
          <p:nvPr/>
        </p:nvSpPr>
        <p:spPr>
          <a:xfrm>
            <a:off x="4253286" y="3865030"/>
            <a:ext cx="1231333" cy="1231333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l="-51105" r="-79070"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8"/>
          <p:cNvSpPr/>
          <p:nvPr/>
        </p:nvSpPr>
        <p:spPr>
          <a:xfrm>
            <a:off x="7145657" y="1181762"/>
            <a:ext cx="1158723" cy="1158723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l="-116325" r="-23362"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8"/>
          <p:cNvSpPr txBox="1"/>
          <p:nvPr/>
        </p:nvSpPr>
        <p:spPr>
          <a:xfrm>
            <a:off x="361447" y="1268238"/>
            <a:ext cx="3417300" cy="414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1015"/>
              </a:lnSpc>
            </a:pPr>
            <a:r>
              <a:rPr lang="en-US" sz="2225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The Vision</a:t>
            </a:r>
            <a:endParaRPr sz="9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61" name="Google Shape;161;p8"/>
          <p:cNvSpPr txBox="1"/>
          <p:nvPr/>
        </p:nvSpPr>
        <p:spPr>
          <a:xfrm>
            <a:off x="321728" y="2896950"/>
            <a:ext cx="4116292" cy="2644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1356" b="1">
                <a:solidFill>
                  <a:srgbClr val="327A93"/>
                </a:solidFill>
                <a:latin typeface="Public Sans"/>
                <a:ea typeface="Public Sans"/>
                <a:cs typeface="Public Sans"/>
                <a:sym typeface="Public Sans"/>
              </a:rPr>
              <a:t>Workforce </a:t>
            </a:r>
            <a:endParaRPr sz="900">
              <a:solidFill>
                <a:srgbClr val="327A93"/>
              </a:solidFill>
            </a:endParaRPr>
          </a:p>
          <a:p>
            <a:r>
              <a:rPr lang="en-US" sz="1156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Philadelphia Works &amp; Tech Council of Delaware</a:t>
            </a:r>
            <a:endParaRPr sz="1156">
              <a:solidFill>
                <a:srgbClr val="000000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endParaRPr sz="1156">
              <a:latin typeface="Public Sans"/>
              <a:ea typeface="Public Sans"/>
              <a:cs typeface="Public Sans"/>
              <a:sym typeface="Public Sans"/>
            </a:endParaRPr>
          </a:p>
          <a:p>
            <a:pPr>
              <a:buClr>
                <a:schemeClr val="dk1"/>
              </a:buClr>
            </a:pPr>
            <a:r>
              <a:rPr lang="en-US" sz="1356" b="1">
                <a:solidFill>
                  <a:srgbClr val="327A93"/>
                </a:solidFill>
                <a:latin typeface="Public Sans"/>
                <a:ea typeface="Public Sans"/>
                <a:cs typeface="Public Sans"/>
                <a:sym typeface="Public Sans"/>
              </a:rPr>
              <a:t>Governance</a:t>
            </a:r>
            <a:endParaRPr sz="900">
              <a:solidFill>
                <a:srgbClr val="327A93"/>
              </a:solidFill>
            </a:endParaRPr>
          </a:p>
          <a:p>
            <a:pPr>
              <a:buClr>
                <a:schemeClr val="dk1"/>
              </a:buClr>
            </a:pPr>
            <a:r>
              <a:rPr lang="en-US" sz="1156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Ben Franklin</a:t>
            </a:r>
            <a:endParaRPr sz="1156">
              <a:latin typeface="Public Sans"/>
              <a:ea typeface="Public Sans"/>
              <a:cs typeface="Public Sans"/>
              <a:sym typeface="Public Sans"/>
            </a:endParaRPr>
          </a:p>
          <a:p>
            <a:endParaRPr sz="1156">
              <a:solidFill>
                <a:srgbClr val="000000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r>
              <a:rPr lang="en-US" sz="1356" b="1">
                <a:solidFill>
                  <a:srgbClr val="327A93"/>
                </a:solidFill>
                <a:latin typeface="Public Sans"/>
                <a:ea typeface="Public Sans"/>
                <a:cs typeface="Public Sans"/>
                <a:sym typeface="Public Sans"/>
              </a:rPr>
              <a:t>Entrepreneurship</a:t>
            </a:r>
            <a:endParaRPr sz="900">
              <a:solidFill>
                <a:srgbClr val="327A93"/>
              </a:solidFill>
            </a:endParaRPr>
          </a:p>
          <a:p>
            <a:r>
              <a:rPr lang="en-US" sz="1156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Delaware Innovation Space </a:t>
            </a:r>
            <a:r>
              <a:rPr lang="en-US" sz="1156">
                <a:latin typeface="Public Sans"/>
                <a:ea typeface="Public Sans"/>
                <a:cs typeface="Public Sans"/>
                <a:sym typeface="Public Sans"/>
              </a:rPr>
              <a:t>&amp; </a:t>
            </a:r>
            <a:r>
              <a:rPr lang="en-US" sz="1156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Ben Franklin</a:t>
            </a:r>
            <a:endParaRPr sz="900"/>
          </a:p>
          <a:p>
            <a:endParaRPr sz="1156">
              <a:solidFill>
                <a:srgbClr val="000000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r>
              <a:rPr lang="en-US" sz="1356" b="1">
                <a:solidFill>
                  <a:srgbClr val="327A93"/>
                </a:solidFill>
                <a:latin typeface="Public Sans"/>
                <a:ea typeface="Public Sans"/>
                <a:cs typeface="Public Sans"/>
                <a:sym typeface="Public Sans"/>
              </a:rPr>
              <a:t>Biomanufacturing</a:t>
            </a:r>
            <a:endParaRPr sz="900">
              <a:solidFill>
                <a:srgbClr val="327A93"/>
              </a:solidFill>
            </a:endParaRPr>
          </a:p>
          <a:p>
            <a:r>
              <a:rPr lang="en-US" sz="1156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University of Delaware/NIIMBL</a:t>
            </a:r>
            <a:br>
              <a:rPr lang="en-US" sz="900">
                <a:ea typeface="Public Sans"/>
              </a:rPr>
            </a:br>
            <a:endParaRPr sz="1156">
              <a:solidFill>
                <a:srgbClr val="000000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r>
              <a:rPr lang="en-US" sz="1356" b="1">
                <a:solidFill>
                  <a:srgbClr val="327A93"/>
                </a:solidFill>
                <a:latin typeface="Public Sans"/>
                <a:ea typeface="Public Sans"/>
                <a:cs typeface="Public Sans"/>
                <a:sym typeface="Public Sans"/>
              </a:rPr>
              <a:t>Access</a:t>
            </a:r>
            <a:endParaRPr sz="900">
              <a:solidFill>
                <a:srgbClr val="327A93"/>
              </a:solidFill>
            </a:endParaRPr>
          </a:p>
          <a:p>
            <a:r>
              <a:rPr lang="en-US" sz="1156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Health</a:t>
            </a:r>
            <a:r>
              <a:rPr lang="en-US" sz="1156" err="1">
                <a:latin typeface="Public Sans"/>
                <a:ea typeface="Public Sans"/>
                <a:cs typeface="Public Sans"/>
                <a:sym typeface="Public Sans"/>
              </a:rPr>
              <a:t>S</a:t>
            </a:r>
            <a:r>
              <a:rPr lang="en-US" sz="1156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hare</a:t>
            </a:r>
            <a:r>
              <a:rPr lang="en-US" sz="1156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Exchange, Drexel University, &amp; Virtua Health</a:t>
            </a:r>
            <a:endParaRPr sz="900"/>
          </a:p>
        </p:txBody>
      </p:sp>
      <p:sp>
        <p:nvSpPr>
          <p:cNvPr id="162" name="Google Shape;162;p8"/>
          <p:cNvSpPr txBox="1"/>
          <p:nvPr/>
        </p:nvSpPr>
        <p:spPr>
          <a:xfrm>
            <a:off x="361447" y="1719985"/>
            <a:ext cx="4016250" cy="853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1387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Our collaborative alliance </a:t>
            </a:r>
            <a:r>
              <a:rPr lang="en-US" sz="1387">
                <a:latin typeface="Public Sans"/>
                <a:ea typeface="Public Sans"/>
                <a:cs typeface="Public Sans"/>
                <a:sym typeface="Public Sans"/>
              </a:rPr>
              <a:t>as</a:t>
            </a:r>
            <a:r>
              <a:rPr lang="en-US" sz="1387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the </a:t>
            </a:r>
            <a:r>
              <a:rPr lang="en-US" sz="1387">
                <a:latin typeface="Public Sans"/>
                <a:ea typeface="Public Sans"/>
                <a:cs typeface="Public Sans"/>
                <a:sym typeface="Public Sans"/>
              </a:rPr>
              <a:t>H</a:t>
            </a:r>
            <a:r>
              <a:rPr lang="en-US" sz="1387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ub will catalyze the next generation of health interventions, and improve national health equity, secur</a:t>
            </a:r>
            <a:r>
              <a:rPr lang="en-US" sz="1387">
                <a:latin typeface="Public Sans"/>
                <a:ea typeface="Public Sans"/>
                <a:cs typeface="Public Sans"/>
                <a:sym typeface="Public Sans"/>
              </a:rPr>
              <a:t>ity,</a:t>
            </a:r>
            <a:r>
              <a:rPr lang="en-US" sz="1387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and economic opportunity.</a:t>
            </a:r>
            <a:endParaRPr sz="9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"/>
          <p:cNvSpPr/>
          <p:nvPr/>
        </p:nvSpPr>
        <p:spPr>
          <a:xfrm>
            <a:off x="0" y="3551188"/>
            <a:ext cx="4141141" cy="2488749"/>
          </a:xfrm>
          <a:custGeom>
            <a:avLst/>
            <a:gdLst/>
            <a:ahLst/>
            <a:cxnLst/>
            <a:rect l="l" t="t" r="r" b="b"/>
            <a:pathLst>
              <a:path w="8282281" h="4977498" extrusionOk="0">
                <a:moveTo>
                  <a:pt x="0" y="0"/>
                </a:moveTo>
                <a:lnTo>
                  <a:pt x="8282281" y="0"/>
                </a:lnTo>
                <a:lnTo>
                  <a:pt x="8282281" y="4977498"/>
                </a:lnTo>
                <a:lnTo>
                  <a:pt x="0" y="49774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7144" r="-7144"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9"/>
          <p:cNvSpPr/>
          <p:nvPr/>
        </p:nvSpPr>
        <p:spPr>
          <a:xfrm>
            <a:off x="4141138" y="3551188"/>
            <a:ext cx="4997284" cy="2490564"/>
          </a:xfrm>
          <a:custGeom>
            <a:avLst/>
            <a:gdLst/>
            <a:ahLst/>
            <a:cxnLst/>
            <a:rect l="l" t="t" r="r" b="b"/>
            <a:pathLst>
              <a:path w="11422363" h="5877437" extrusionOk="0">
                <a:moveTo>
                  <a:pt x="0" y="0"/>
                </a:moveTo>
                <a:lnTo>
                  <a:pt x="11422363" y="0"/>
                </a:lnTo>
                <a:lnTo>
                  <a:pt x="11422363" y="5877437"/>
                </a:lnTo>
                <a:lnTo>
                  <a:pt x="0" y="58774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943" t="-23665"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9"/>
          <p:cNvSpPr/>
          <p:nvPr/>
        </p:nvSpPr>
        <p:spPr>
          <a:xfrm>
            <a:off x="452004" y="1939927"/>
            <a:ext cx="1210347" cy="487879"/>
          </a:xfrm>
          <a:custGeom>
            <a:avLst/>
            <a:gdLst/>
            <a:ahLst/>
            <a:cxnLst/>
            <a:rect l="l" t="t" r="r" b="b"/>
            <a:pathLst>
              <a:path w="2420694" h="975757" extrusionOk="0">
                <a:moveTo>
                  <a:pt x="0" y="0"/>
                </a:moveTo>
                <a:lnTo>
                  <a:pt x="2420693" y="0"/>
                </a:lnTo>
                <a:lnTo>
                  <a:pt x="2420693" y="975757"/>
                </a:lnTo>
                <a:lnTo>
                  <a:pt x="0" y="9757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9"/>
          <p:cNvSpPr/>
          <p:nvPr/>
        </p:nvSpPr>
        <p:spPr>
          <a:xfrm>
            <a:off x="4509654" y="2012326"/>
            <a:ext cx="1670098" cy="454449"/>
          </a:xfrm>
          <a:custGeom>
            <a:avLst/>
            <a:gdLst/>
            <a:ahLst/>
            <a:cxnLst/>
            <a:rect l="l" t="t" r="r" b="b"/>
            <a:pathLst>
              <a:path w="3340195" h="908897" extrusionOk="0">
                <a:moveTo>
                  <a:pt x="0" y="0"/>
                </a:moveTo>
                <a:lnTo>
                  <a:pt x="3340195" y="0"/>
                </a:lnTo>
                <a:lnTo>
                  <a:pt x="3340195" y="908897"/>
                </a:lnTo>
                <a:lnTo>
                  <a:pt x="0" y="9088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3424"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9"/>
          <p:cNvSpPr/>
          <p:nvPr/>
        </p:nvSpPr>
        <p:spPr>
          <a:xfrm>
            <a:off x="1989902" y="2698889"/>
            <a:ext cx="1401585" cy="345908"/>
          </a:xfrm>
          <a:custGeom>
            <a:avLst/>
            <a:gdLst/>
            <a:ahLst/>
            <a:cxnLst/>
            <a:rect l="l" t="t" r="r" b="b"/>
            <a:pathLst>
              <a:path w="2803169" h="691815" extrusionOk="0">
                <a:moveTo>
                  <a:pt x="0" y="0"/>
                </a:moveTo>
                <a:lnTo>
                  <a:pt x="2803169" y="0"/>
                </a:lnTo>
                <a:lnTo>
                  <a:pt x="2803169" y="691816"/>
                </a:lnTo>
                <a:lnTo>
                  <a:pt x="0" y="6918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9"/>
          <p:cNvSpPr/>
          <p:nvPr/>
        </p:nvSpPr>
        <p:spPr>
          <a:xfrm>
            <a:off x="566539" y="2708269"/>
            <a:ext cx="1243166" cy="327149"/>
          </a:xfrm>
          <a:custGeom>
            <a:avLst/>
            <a:gdLst/>
            <a:ahLst/>
            <a:cxnLst/>
            <a:rect l="l" t="t" r="r" b="b"/>
            <a:pathLst>
              <a:path w="2486332" h="654298" extrusionOk="0">
                <a:moveTo>
                  <a:pt x="0" y="0"/>
                </a:moveTo>
                <a:lnTo>
                  <a:pt x="2486332" y="0"/>
                </a:lnTo>
                <a:lnTo>
                  <a:pt x="2486332" y="654298"/>
                </a:lnTo>
                <a:lnTo>
                  <a:pt x="0" y="6542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9"/>
          <p:cNvSpPr/>
          <p:nvPr/>
        </p:nvSpPr>
        <p:spPr>
          <a:xfrm>
            <a:off x="1964415" y="1939927"/>
            <a:ext cx="1070082" cy="599246"/>
          </a:xfrm>
          <a:custGeom>
            <a:avLst/>
            <a:gdLst/>
            <a:ahLst/>
            <a:cxnLst/>
            <a:rect l="l" t="t" r="r" b="b"/>
            <a:pathLst>
              <a:path w="2140163" h="1198491" extrusionOk="0">
                <a:moveTo>
                  <a:pt x="0" y="0"/>
                </a:moveTo>
                <a:lnTo>
                  <a:pt x="2140163" y="0"/>
                </a:lnTo>
                <a:lnTo>
                  <a:pt x="2140163" y="1198491"/>
                </a:lnTo>
                <a:lnTo>
                  <a:pt x="0" y="11984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9"/>
          <p:cNvSpPr/>
          <p:nvPr/>
        </p:nvSpPr>
        <p:spPr>
          <a:xfrm>
            <a:off x="3329140" y="2068043"/>
            <a:ext cx="1026404" cy="343014"/>
          </a:xfrm>
          <a:custGeom>
            <a:avLst/>
            <a:gdLst/>
            <a:ahLst/>
            <a:cxnLst/>
            <a:rect l="l" t="t" r="r" b="b"/>
            <a:pathLst>
              <a:path w="2052807" h="686028" extrusionOk="0">
                <a:moveTo>
                  <a:pt x="0" y="0"/>
                </a:moveTo>
                <a:lnTo>
                  <a:pt x="2052807" y="0"/>
                </a:lnTo>
                <a:lnTo>
                  <a:pt x="2052807" y="686028"/>
                </a:lnTo>
                <a:lnTo>
                  <a:pt x="0" y="6860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9"/>
          <p:cNvSpPr/>
          <p:nvPr/>
        </p:nvSpPr>
        <p:spPr>
          <a:xfrm>
            <a:off x="3623525" y="2717464"/>
            <a:ext cx="1205853" cy="374954"/>
          </a:xfrm>
          <a:custGeom>
            <a:avLst/>
            <a:gdLst/>
            <a:ahLst/>
            <a:cxnLst/>
            <a:rect l="l" t="t" r="r" b="b"/>
            <a:pathLst>
              <a:path w="2411705" h="749908" extrusionOk="0">
                <a:moveTo>
                  <a:pt x="0" y="0"/>
                </a:moveTo>
                <a:lnTo>
                  <a:pt x="2411704" y="0"/>
                </a:lnTo>
                <a:lnTo>
                  <a:pt x="2411704" y="749908"/>
                </a:lnTo>
                <a:lnTo>
                  <a:pt x="0" y="7499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9"/>
          <p:cNvSpPr/>
          <p:nvPr/>
        </p:nvSpPr>
        <p:spPr>
          <a:xfrm>
            <a:off x="7734891" y="2069581"/>
            <a:ext cx="894759" cy="330409"/>
          </a:xfrm>
          <a:custGeom>
            <a:avLst/>
            <a:gdLst/>
            <a:ahLst/>
            <a:cxnLst/>
            <a:rect l="l" t="t" r="r" b="b"/>
            <a:pathLst>
              <a:path w="1789518" h="660817" extrusionOk="0">
                <a:moveTo>
                  <a:pt x="0" y="0"/>
                </a:moveTo>
                <a:lnTo>
                  <a:pt x="1789518" y="0"/>
                </a:lnTo>
                <a:lnTo>
                  <a:pt x="1789518" y="660817"/>
                </a:lnTo>
                <a:lnTo>
                  <a:pt x="0" y="660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9"/>
          <p:cNvSpPr/>
          <p:nvPr/>
        </p:nvSpPr>
        <p:spPr>
          <a:xfrm>
            <a:off x="6309248" y="2012326"/>
            <a:ext cx="1203417" cy="479614"/>
          </a:xfrm>
          <a:custGeom>
            <a:avLst/>
            <a:gdLst/>
            <a:ahLst/>
            <a:cxnLst/>
            <a:rect l="l" t="t" r="r" b="b"/>
            <a:pathLst>
              <a:path w="2406833" h="959228" extrusionOk="0">
                <a:moveTo>
                  <a:pt x="0" y="0"/>
                </a:moveTo>
                <a:lnTo>
                  <a:pt x="2406833" y="0"/>
                </a:lnTo>
                <a:lnTo>
                  <a:pt x="2406833" y="959228"/>
                </a:lnTo>
                <a:lnTo>
                  <a:pt x="0" y="9592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t="-83162" b="-67734"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9"/>
          <p:cNvSpPr/>
          <p:nvPr/>
        </p:nvSpPr>
        <p:spPr>
          <a:xfrm>
            <a:off x="5048403" y="2532761"/>
            <a:ext cx="2097754" cy="709313"/>
          </a:xfrm>
          <a:custGeom>
            <a:avLst/>
            <a:gdLst/>
            <a:ahLst/>
            <a:cxnLst/>
            <a:rect l="l" t="t" r="r" b="b"/>
            <a:pathLst>
              <a:path w="4195508" h="1418625" extrusionOk="0">
                <a:moveTo>
                  <a:pt x="0" y="0"/>
                </a:moveTo>
                <a:lnTo>
                  <a:pt x="4195508" y="0"/>
                </a:lnTo>
                <a:lnTo>
                  <a:pt x="4195508" y="1418625"/>
                </a:lnTo>
                <a:lnTo>
                  <a:pt x="0" y="14186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9"/>
          <p:cNvSpPr/>
          <p:nvPr/>
        </p:nvSpPr>
        <p:spPr>
          <a:xfrm>
            <a:off x="7228978" y="2693417"/>
            <a:ext cx="1266543" cy="406189"/>
          </a:xfrm>
          <a:custGeom>
            <a:avLst/>
            <a:gdLst/>
            <a:ahLst/>
            <a:cxnLst/>
            <a:rect l="l" t="t" r="r" b="b"/>
            <a:pathLst>
              <a:path w="2533085" h="812378" extrusionOk="0">
                <a:moveTo>
                  <a:pt x="0" y="0"/>
                </a:moveTo>
                <a:lnTo>
                  <a:pt x="2533085" y="0"/>
                </a:lnTo>
                <a:lnTo>
                  <a:pt x="2533085" y="812378"/>
                </a:lnTo>
                <a:lnTo>
                  <a:pt x="0" y="8123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9"/>
          <p:cNvSpPr txBox="1"/>
          <p:nvPr/>
        </p:nvSpPr>
        <p:spPr>
          <a:xfrm>
            <a:off x="361451" y="1268238"/>
            <a:ext cx="1670100" cy="414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1015"/>
              </a:lnSpc>
            </a:pPr>
            <a:r>
              <a:rPr lang="en-US" sz="2225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The Team </a:t>
            </a:r>
            <a:endParaRPr sz="9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81" name="Google Shape;181;p9"/>
          <p:cNvSpPr txBox="1"/>
          <p:nvPr/>
        </p:nvSpPr>
        <p:spPr>
          <a:xfrm>
            <a:off x="1986774" y="1181177"/>
            <a:ext cx="6508800" cy="842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7000"/>
              </a:lnSpc>
            </a:pPr>
            <a:r>
              <a:rPr lang="en-US" sz="1437" b="1">
                <a:solidFill>
                  <a:srgbClr val="327A93"/>
                </a:solidFill>
                <a:latin typeface="Public Sans"/>
                <a:ea typeface="Public Sans"/>
                <a:cs typeface="Public Sans"/>
                <a:sym typeface="Public Sans"/>
              </a:rPr>
              <a:t>PROPEL is led by Ben Franklin Technology Partners of Southeastern Pennsylvania and supported by over 70 regional partners.</a:t>
            </a:r>
            <a:endParaRPr sz="900" b="1">
              <a:solidFill>
                <a:srgbClr val="327A93"/>
              </a:solidFill>
            </a:endParaRPr>
          </a:p>
          <a:p>
            <a:pPr>
              <a:lnSpc>
                <a:spcPct val="127000"/>
              </a:lnSpc>
            </a:pPr>
            <a:endParaRPr sz="1437">
              <a:solidFill>
                <a:srgbClr val="000000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g2cb3e05efe0_1_0"/>
          <p:cNvGrpSpPr/>
          <p:nvPr/>
        </p:nvGrpSpPr>
        <p:grpSpPr>
          <a:xfrm>
            <a:off x="152250" y="3073543"/>
            <a:ext cx="1731938" cy="1467905"/>
            <a:chOff x="0" y="0"/>
            <a:chExt cx="4618500" cy="3914409"/>
          </a:xfrm>
        </p:grpSpPr>
        <p:sp>
          <p:nvSpPr>
            <p:cNvPr id="187" name="Google Shape;187;g2cb3e05efe0_1_0"/>
            <p:cNvSpPr/>
            <p:nvPr/>
          </p:nvSpPr>
          <p:spPr>
            <a:xfrm>
              <a:off x="1085746" y="0"/>
              <a:ext cx="2446528" cy="2446528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-51018"/>
              </a:stretch>
            </a:blip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188" name="Google Shape;188;g2cb3e05efe0_1_0"/>
            <p:cNvSpPr txBox="1"/>
            <p:nvPr/>
          </p:nvSpPr>
          <p:spPr>
            <a:xfrm>
              <a:off x="0" y="2617645"/>
              <a:ext cx="4618500" cy="12967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15076"/>
                </a:lnSpc>
              </a:pPr>
              <a:r>
                <a:rPr lang="en-US" sz="687" b="1">
                  <a:solidFill>
                    <a:srgbClr val="686968"/>
                  </a:solidFill>
                </a:rPr>
                <a:t>KELVIN H. LEE</a:t>
              </a:r>
              <a:endParaRPr sz="900" b="1"/>
            </a:p>
            <a:p>
              <a:pPr algn="ctr">
                <a:lnSpc>
                  <a:spcPct val="115076"/>
                </a:lnSpc>
              </a:pPr>
              <a:r>
                <a:rPr lang="en-US" sz="687">
                  <a:solidFill>
                    <a:srgbClr val="686968"/>
                  </a:solidFill>
                  <a:latin typeface="Arial"/>
                  <a:ea typeface="Arial"/>
                  <a:cs typeface="Arial"/>
                  <a:sym typeface="Arial"/>
                </a:rPr>
                <a:t>National Institute for Innovation in  Biopharmaceuticals (NIIMBL)/University of Delaware</a:t>
              </a:r>
              <a:endParaRPr sz="900"/>
            </a:p>
          </p:txBody>
        </p:sp>
      </p:grpSp>
      <p:grpSp>
        <p:nvGrpSpPr>
          <p:cNvPr id="189" name="Google Shape;189;g2cb3e05efe0_1_0"/>
          <p:cNvGrpSpPr/>
          <p:nvPr/>
        </p:nvGrpSpPr>
        <p:grpSpPr>
          <a:xfrm>
            <a:off x="3099970" y="3073543"/>
            <a:ext cx="1731938" cy="1224760"/>
            <a:chOff x="0" y="0"/>
            <a:chExt cx="4618500" cy="3266026"/>
          </a:xfrm>
        </p:grpSpPr>
        <p:sp>
          <p:nvSpPr>
            <p:cNvPr id="190" name="Google Shape;190;g2cb3e05efe0_1_0"/>
            <p:cNvSpPr/>
            <p:nvPr/>
          </p:nvSpPr>
          <p:spPr>
            <a:xfrm>
              <a:off x="1085746" y="0"/>
              <a:ext cx="2446528" cy="2446528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191" name="Google Shape;191;g2cb3e05efe0_1_0"/>
            <p:cNvSpPr txBox="1"/>
            <p:nvPr/>
          </p:nvSpPr>
          <p:spPr>
            <a:xfrm>
              <a:off x="0" y="2617645"/>
              <a:ext cx="4618500" cy="6483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15076"/>
                </a:lnSpc>
              </a:pPr>
              <a:r>
                <a:rPr lang="en-US" sz="687" b="1">
                  <a:solidFill>
                    <a:srgbClr val="686968"/>
                  </a:solidFill>
                </a:rPr>
                <a:t>MICHAEL MCCORMICK </a:t>
              </a:r>
              <a:endParaRPr sz="900" b="1"/>
            </a:p>
            <a:p>
              <a:pPr algn="ctr">
                <a:lnSpc>
                  <a:spcPct val="115076"/>
                </a:lnSpc>
              </a:pPr>
              <a:r>
                <a:rPr lang="en-US" sz="687">
                  <a:solidFill>
                    <a:srgbClr val="686968"/>
                  </a:solidFill>
                  <a:latin typeface="Arial"/>
                  <a:ea typeface="Arial"/>
                  <a:cs typeface="Arial"/>
                  <a:sym typeface="Arial"/>
                </a:rPr>
                <a:t> NIIMBL/ University of Delaware</a:t>
              </a:r>
              <a:endParaRPr sz="900"/>
            </a:p>
          </p:txBody>
        </p:sp>
      </p:grpSp>
      <p:sp>
        <p:nvSpPr>
          <p:cNvPr id="192" name="Google Shape;192;g2cb3e05efe0_1_0"/>
          <p:cNvSpPr/>
          <p:nvPr/>
        </p:nvSpPr>
        <p:spPr>
          <a:xfrm>
            <a:off x="2023237" y="3073543"/>
            <a:ext cx="917448" cy="917448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7509" t="-6569" r="-10329" b="-11268"/>
            </a:stretch>
          </a:blip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/>
          </a:p>
        </p:txBody>
      </p:sp>
      <p:grpSp>
        <p:nvGrpSpPr>
          <p:cNvPr id="193" name="Google Shape;193;g2cb3e05efe0_1_0"/>
          <p:cNvGrpSpPr/>
          <p:nvPr/>
        </p:nvGrpSpPr>
        <p:grpSpPr>
          <a:xfrm>
            <a:off x="7283715" y="1493062"/>
            <a:ext cx="1731938" cy="1224760"/>
            <a:chOff x="0" y="0"/>
            <a:chExt cx="4618500" cy="3266026"/>
          </a:xfrm>
        </p:grpSpPr>
        <p:sp>
          <p:nvSpPr>
            <p:cNvPr id="194" name="Google Shape;194;g2cb3e05efe0_1_0"/>
            <p:cNvSpPr/>
            <p:nvPr/>
          </p:nvSpPr>
          <p:spPr>
            <a:xfrm>
              <a:off x="1085746" y="0"/>
              <a:ext cx="2446528" cy="2446528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195" name="Google Shape;195;g2cb3e05efe0_1_0"/>
            <p:cNvSpPr txBox="1"/>
            <p:nvPr/>
          </p:nvSpPr>
          <p:spPr>
            <a:xfrm>
              <a:off x="0" y="2617645"/>
              <a:ext cx="4618500" cy="6483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15076"/>
                </a:lnSpc>
              </a:pPr>
              <a:r>
                <a:rPr lang="en-US" sz="687">
                  <a:solidFill>
                    <a:srgbClr val="62A25D"/>
                  </a:solidFill>
                  <a:latin typeface="Arial"/>
                  <a:ea typeface="Arial"/>
                  <a:cs typeface="Arial"/>
                  <a:sym typeface="Arial"/>
                </a:rPr>
                <a:t>SRI SRIADIBHATLA</a:t>
              </a:r>
              <a:endParaRPr sz="900"/>
            </a:p>
            <a:p>
              <a:pPr algn="ctr">
                <a:lnSpc>
                  <a:spcPct val="115076"/>
                </a:lnSpc>
              </a:pPr>
              <a:r>
                <a:rPr lang="en-US" sz="687">
                  <a:solidFill>
                    <a:srgbClr val="62A25D"/>
                  </a:solidFill>
                  <a:latin typeface="Arial"/>
                  <a:ea typeface="Arial"/>
                  <a:cs typeface="Arial"/>
                  <a:sym typeface="Arial"/>
                </a:rPr>
                <a:t>Ben Franklin</a:t>
              </a:r>
              <a:endParaRPr sz="900"/>
            </a:p>
          </p:txBody>
        </p:sp>
      </p:grpSp>
      <p:sp>
        <p:nvSpPr>
          <p:cNvPr id="196" name="Google Shape;196;g2cb3e05efe0_1_0"/>
          <p:cNvSpPr/>
          <p:nvPr/>
        </p:nvSpPr>
        <p:spPr>
          <a:xfrm>
            <a:off x="6516478" y="3073543"/>
            <a:ext cx="917448" cy="917448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96465" t="-15979" r="-65355" b="-58528"/>
            </a:stretch>
          </a:blip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/>
          </a:p>
        </p:txBody>
      </p:sp>
      <p:sp>
        <p:nvSpPr>
          <p:cNvPr id="197" name="Google Shape;197;g2cb3e05efe0_1_0"/>
          <p:cNvSpPr/>
          <p:nvPr/>
        </p:nvSpPr>
        <p:spPr>
          <a:xfrm>
            <a:off x="7709422" y="3073543"/>
            <a:ext cx="917448" cy="917448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86808" t="-17888" r="-85908" b="-51737"/>
            </a:stretch>
          </a:blip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/>
          </a:p>
        </p:txBody>
      </p:sp>
      <p:grpSp>
        <p:nvGrpSpPr>
          <p:cNvPr id="198" name="Google Shape;198;g2cb3e05efe0_1_0"/>
          <p:cNvGrpSpPr/>
          <p:nvPr/>
        </p:nvGrpSpPr>
        <p:grpSpPr>
          <a:xfrm>
            <a:off x="2469287" y="1493913"/>
            <a:ext cx="1731938" cy="1224760"/>
            <a:chOff x="0" y="0"/>
            <a:chExt cx="4618500" cy="3266026"/>
          </a:xfrm>
        </p:grpSpPr>
        <p:sp>
          <p:nvSpPr>
            <p:cNvPr id="199" name="Google Shape;199;g2cb3e05efe0_1_0"/>
            <p:cNvSpPr/>
            <p:nvPr/>
          </p:nvSpPr>
          <p:spPr>
            <a:xfrm>
              <a:off x="1085746" y="0"/>
              <a:ext cx="2446528" cy="2446528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200" name="Google Shape;200;g2cb3e05efe0_1_0"/>
            <p:cNvSpPr txBox="1"/>
            <p:nvPr/>
          </p:nvSpPr>
          <p:spPr>
            <a:xfrm>
              <a:off x="0" y="2617645"/>
              <a:ext cx="4618500" cy="6483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15076"/>
                </a:lnSpc>
              </a:pPr>
              <a:r>
                <a:rPr lang="en-US" sz="687">
                  <a:solidFill>
                    <a:srgbClr val="327A93"/>
                  </a:solidFill>
                  <a:latin typeface="Arial"/>
                  <a:ea typeface="Arial"/>
                  <a:cs typeface="Arial"/>
                  <a:sym typeface="Arial"/>
                </a:rPr>
                <a:t>SANIAH JOHNSON</a:t>
              </a:r>
              <a:endParaRPr sz="900"/>
            </a:p>
            <a:p>
              <a:pPr algn="ctr">
                <a:lnSpc>
                  <a:spcPct val="115076"/>
                </a:lnSpc>
              </a:pPr>
              <a:r>
                <a:rPr lang="en-US" sz="687">
                  <a:solidFill>
                    <a:srgbClr val="327A93"/>
                  </a:solidFill>
                  <a:latin typeface="Arial"/>
                  <a:ea typeface="Arial"/>
                  <a:cs typeface="Arial"/>
                  <a:sym typeface="Arial"/>
                </a:rPr>
                <a:t>Ben Franklin</a:t>
              </a:r>
              <a:endParaRPr sz="900"/>
            </a:p>
          </p:txBody>
        </p:sp>
      </p:grpSp>
      <p:sp>
        <p:nvSpPr>
          <p:cNvPr id="201" name="Google Shape;201;g2cb3e05efe0_1_0"/>
          <p:cNvSpPr/>
          <p:nvPr/>
        </p:nvSpPr>
        <p:spPr>
          <a:xfrm rot="-217193">
            <a:off x="3903647" y="1478968"/>
            <a:ext cx="947601" cy="947601"/>
          </a:xfrm>
          <a:custGeom>
            <a:avLst/>
            <a:gdLst/>
            <a:ahLst/>
            <a:cxnLst/>
            <a:rect l="l" t="t" r="r" b="b"/>
            <a:pathLst>
              <a:path w="839698" h="839698" extrusionOk="0">
                <a:moveTo>
                  <a:pt x="445690" y="14271"/>
                </a:moveTo>
                <a:cubicBezTo>
                  <a:pt x="221695" y="0"/>
                  <a:pt x="28543" y="170014"/>
                  <a:pt x="14271" y="394008"/>
                </a:cubicBezTo>
                <a:cubicBezTo>
                  <a:pt x="0" y="618003"/>
                  <a:pt x="170014" y="811155"/>
                  <a:pt x="394008" y="825427"/>
                </a:cubicBezTo>
                <a:cubicBezTo>
                  <a:pt x="618003" y="839698"/>
                  <a:pt x="811155" y="669684"/>
                  <a:pt x="825427" y="445690"/>
                </a:cubicBezTo>
                <a:cubicBezTo>
                  <a:pt x="839698" y="221695"/>
                  <a:pt x="669684" y="28543"/>
                  <a:pt x="445690" y="14271"/>
                </a:cubicBez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t="-12259" r="-13039" b="-779"/>
            </a:stretch>
          </a:blip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/>
          </a:p>
        </p:txBody>
      </p:sp>
      <p:sp>
        <p:nvSpPr>
          <p:cNvPr id="202" name="Google Shape;202;g2cb3e05efe0_1_0"/>
          <p:cNvSpPr txBox="1"/>
          <p:nvPr/>
        </p:nvSpPr>
        <p:spPr>
          <a:xfrm>
            <a:off x="3511887" y="2474340"/>
            <a:ext cx="1731900" cy="24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76"/>
              </a:lnSpc>
            </a:pPr>
            <a:r>
              <a:rPr lang="en-US" sz="687">
                <a:solidFill>
                  <a:srgbClr val="327A93"/>
                </a:solidFill>
                <a:latin typeface="Arial"/>
                <a:ea typeface="Arial"/>
                <a:cs typeface="Arial"/>
                <a:sym typeface="Arial"/>
              </a:rPr>
              <a:t>MICHELLE ATHERTON</a:t>
            </a:r>
            <a:endParaRPr sz="900"/>
          </a:p>
          <a:p>
            <a:pPr algn="ctr">
              <a:lnSpc>
                <a:spcPct val="115076"/>
              </a:lnSpc>
            </a:pPr>
            <a:r>
              <a:rPr lang="en-US" sz="687">
                <a:solidFill>
                  <a:srgbClr val="327A93"/>
                </a:solidFill>
                <a:latin typeface="Arial"/>
                <a:ea typeface="Arial"/>
                <a:cs typeface="Arial"/>
                <a:sym typeface="Arial"/>
              </a:rPr>
              <a:t>Ben Franklin</a:t>
            </a:r>
            <a:endParaRPr sz="900"/>
          </a:p>
        </p:txBody>
      </p:sp>
      <p:sp>
        <p:nvSpPr>
          <p:cNvPr id="203" name="Google Shape;203;g2cb3e05efe0_1_0"/>
          <p:cNvSpPr/>
          <p:nvPr/>
        </p:nvSpPr>
        <p:spPr>
          <a:xfrm>
            <a:off x="5243825" y="3073543"/>
            <a:ext cx="917448" cy="917448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l="-20339" t="-18048" r="-32579" b="-9268"/>
            </a:stretch>
          </a:blip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/>
          </a:p>
        </p:txBody>
      </p:sp>
      <p:grpSp>
        <p:nvGrpSpPr>
          <p:cNvPr id="204" name="Google Shape;204;g2cb3e05efe0_1_0"/>
          <p:cNvGrpSpPr/>
          <p:nvPr/>
        </p:nvGrpSpPr>
        <p:grpSpPr>
          <a:xfrm>
            <a:off x="6085901" y="1490796"/>
            <a:ext cx="1731938" cy="1224760"/>
            <a:chOff x="0" y="0"/>
            <a:chExt cx="4618500" cy="3266026"/>
          </a:xfrm>
        </p:grpSpPr>
        <p:sp>
          <p:nvSpPr>
            <p:cNvPr id="205" name="Google Shape;205;g2cb3e05efe0_1_0"/>
            <p:cNvSpPr/>
            <p:nvPr/>
          </p:nvSpPr>
          <p:spPr>
            <a:xfrm>
              <a:off x="1085746" y="0"/>
              <a:ext cx="2446528" cy="2446528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206" name="Google Shape;206;g2cb3e05efe0_1_0"/>
            <p:cNvSpPr txBox="1"/>
            <p:nvPr/>
          </p:nvSpPr>
          <p:spPr>
            <a:xfrm>
              <a:off x="0" y="2617645"/>
              <a:ext cx="4618500" cy="6483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15076"/>
                </a:lnSpc>
              </a:pPr>
              <a:r>
                <a:rPr lang="en-US" sz="687">
                  <a:solidFill>
                    <a:srgbClr val="62A25D"/>
                  </a:solidFill>
                  <a:latin typeface="Arial"/>
                  <a:ea typeface="Arial"/>
                  <a:cs typeface="Arial"/>
                  <a:sym typeface="Arial"/>
                </a:rPr>
                <a:t>BILL PROVINE</a:t>
              </a:r>
              <a:endParaRPr sz="900"/>
            </a:p>
            <a:p>
              <a:pPr algn="ctr">
                <a:lnSpc>
                  <a:spcPct val="115076"/>
                </a:lnSpc>
              </a:pPr>
              <a:r>
                <a:rPr lang="en-US" sz="687">
                  <a:solidFill>
                    <a:srgbClr val="62A25D"/>
                  </a:solidFill>
                  <a:latin typeface="Arial"/>
                  <a:ea typeface="Arial"/>
                  <a:cs typeface="Arial"/>
                  <a:sym typeface="Arial"/>
                </a:rPr>
                <a:t>Innovation Space</a:t>
              </a:r>
              <a:endParaRPr sz="900"/>
            </a:p>
          </p:txBody>
        </p:sp>
      </p:grpSp>
      <p:grpSp>
        <p:nvGrpSpPr>
          <p:cNvPr id="207" name="Google Shape;207;g2cb3e05efe0_1_0"/>
          <p:cNvGrpSpPr/>
          <p:nvPr/>
        </p:nvGrpSpPr>
        <p:grpSpPr>
          <a:xfrm>
            <a:off x="1402003" y="1496178"/>
            <a:ext cx="1731938" cy="1224760"/>
            <a:chOff x="0" y="0"/>
            <a:chExt cx="4618500" cy="3266026"/>
          </a:xfrm>
        </p:grpSpPr>
        <p:sp>
          <p:nvSpPr>
            <p:cNvPr id="208" name="Google Shape;208;g2cb3e05efe0_1_0"/>
            <p:cNvSpPr/>
            <p:nvPr/>
          </p:nvSpPr>
          <p:spPr>
            <a:xfrm>
              <a:off x="1085746" y="0"/>
              <a:ext cx="2446528" cy="2446528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 rotWithShape="1">
              <a:blip r:embed="rId1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209" name="Google Shape;209;g2cb3e05efe0_1_0"/>
            <p:cNvSpPr txBox="1"/>
            <p:nvPr/>
          </p:nvSpPr>
          <p:spPr>
            <a:xfrm>
              <a:off x="0" y="2617645"/>
              <a:ext cx="4618500" cy="6483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15076"/>
                </a:lnSpc>
              </a:pPr>
              <a:r>
                <a:rPr lang="en-US" sz="687">
                  <a:solidFill>
                    <a:srgbClr val="327A93"/>
                  </a:solidFill>
                  <a:latin typeface="Arial"/>
                  <a:ea typeface="Arial"/>
                  <a:cs typeface="Arial"/>
                  <a:sym typeface="Arial"/>
                </a:rPr>
                <a:t>DR. TONY GREEN</a:t>
              </a:r>
              <a:endParaRPr sz="900"/>
            </a:p>
            <a:p>
              <a:pPr algn="ctr">
                <a:lnSpc>
                  <a:spcPct val="115076"/>
                </a:lnSpc>
              </a:pPr>
              <a:r>
                <a:rPr lang="en-US" sz="687">
                  <a:solidFill>
                    <a:srgbClr val="327A93"/>
                  </a:solidFill>
                  <a:latin typeface="Arial"/>
                  <a:ea typeface="Arial"/>
                  <a:cs typeface="Arial"/>
                  <a:sym typeface="Arial"/>
                </a:rPr>
                <a:t>Ben Franklin</a:t>
              </a:r>
              <a:r>
                <a:rPr lang="en-US" sz="68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900"/>
            </a:p>
          </p:txBody>
        </p:sp>
      </p:grpSp>
      <p:grpSp>
        <p:nvGrpSpPr>
          <p:cNvPr id="210" name="Google Shape;210;g2cb3e05efe0_1_0"/>
          <p:cNvGrpSpPr/>
          <p:nvPr/>
        </p:nvGrpSpPr>
        <p:grpSpPr>
          <a:xfrm>
            <a:off x="5145246" y="2700223"/>
            <a:ext cx="1266920" cy="430529"/>
            <a:chOff x="0" y="-19050"/>
            <a:chExt cx="2991900" cy="1016717"/>
          </a:xfrm>
        </p:grpSpPr>
        <p:sp>
          <p:nvSpPr>
            <p:cNvPr id="211" name="Google Shape;211;g2cb3e05efe0_1_0"/>
            <p:cNvSpPr/>
            <p:nvPr/>
          </p:nvSpPr>
          <p:spPr>
            <a:xfrm>
              <a:off x="0" y="0"/>
              <a:ext cx="2991764" cy="997667"/>
            </a:xfrm>
            <a:custGeom>
              <a:avLst/>
              <a:gdLst/>
              <a:ahLst/>
              <a:cxnLst/>
              <a:rect l="l" t="t" r="r" b="b"/>
              <a:pathLst>
                <a:path w="2991764" h="997667" extrusionOk="0">
                  <a:moveTo>
                    <a:pt x="67221" y="0"/>
                  </a:moveTo>
                  <a:lnTo>
                    <a:pt x="2924543" y="0"/>
                  </a:lnTo>
                  <a:cubicBezTo>
                    <a:pt x="2961668" y="0"/>
                    <a:pt x="2991764" y="30096"/>
                    <a:pt x="2991764" y="67221"/>
                  </a:cubicBezTo>
                  <a:lnTo>
                    <a:pt x="2991764" y="930446"/>
                  </a:lnTo>
                  <a:cubicBezTo>
                    <a:pt x="2991764" y="967571"/>
                    <a:pt x="2961668" y="997667"/>
                    <a:pt x="2924543" y="997667"/>
                  </a:cubicBezTo>
                  <a:lnTo>
                    <a:pt x="67221" y="997667"/>
                  </a:lnTo>
                  <a:cubicBezTo>
                    <a:pt x="30096" y="997667"/>
                    <a:pt x="0" y="967571"/>
                    <a:pt x="0" y="930446"/>
                  </a:cubicBezTo>
                  <a:lnTo>
                    <a:pt x="0" y="67221"/>
                  </a:lnTo>
                  <a:cubicBezTo>
                    <a:pt x="0" y="30096"/>
                    <a:pt x="30096" y="0"/>
                    <a:pt x="6722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212" name="Google Shape;212;g2cb3e05efe0_1_0"/>
            <p:cNvSpPr txBox="1"/>
            <p:nvPr/>
          </p:nvSpPr>
          <p:spPr>
            <a:xfrm>
              <a:off x="0" y="-19050"/>
              <a:ext cx="2991900" cy="101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63" tIns="13963" rIns="13963" bIns="13963" anchor="ctr" anchorCtr="0">
              <a:noAutofit/>
            </a:bodyPr>
            <a:lstStyle/>
            <a:p>
              <a:pPr>
                <a:lnSpc>
                  <a:spcPct val="120008"/>
                </a:lnSpc>
              </a:pPr>
              <a:r>
                <a:rPr lang="en-US" sz="1210" b="1">
                  <a:solidFill>
                    <a:srgbClr val="39A2A2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Workforce</a:t>
              </a:r>
              <a:endParaRPr sz="900"/>
            </a:p>
          </p:txBody>
        </p:sp>
      </p:grpSp>
      <p:grpSp>
        <p:nvGrpSpPr>
          <p:cNvPr id="213" name="Google Shape;213;g2cb3e05efe0_1_0"/>
          <p:cNvGrpSpPr/>
          <p:nvPr/>
        </p:nvGrpSpPr>
        <p:grpSpPr>
          <a:xfrm>
            <a:off x="6502832" y="1037180"/>
            <a:ext cx="2006782" cy="453609"/>
            <a:chOff x="0" y="-19050"/>
            <a:chExt cx="4497997" cy="1016717"/>
          </a:xfrm>
        </p:grpSpPr>
        <p:sp>
          <p:nvSpPr>
            <p:cNvPr id="214" name="Google Shape;214;g2cb3e05efe0_1_0"/>
            <p:cNvSpPr/>
            <p:nvPr/>
          </p:nvSpPr>
          <p:spPr>
            <a:xfrm>
              <a:off x="0" y="0"/>
              <a:ext cx="4497997" cy="997667"/>
            </a:xfrm>
            <a:custGeom>
              <a:avLst/>
              <a:gdLst/>
              <a:ahLst/>
              <a:cxnLst/>
              <a:rect l="l" t="t" r="r" b="b"/>
              <a:pathLst>
                <a:path w="4497997" h="997667" extrusionOk="0">
                  <a:moveTo>
                    <a:pt x="42436" y="0"/>
                  </a:moveTo>
                  <a:lnTo>
                    <a:pt x="4455561" y="0"/>
                  </a:lnTo>
                  <a:cubicBezTo>
                    <a:pt x="4466816" y="0"/>
                    <a:pt x="4477609" y="4471"/>
                    <a:pt x="4485568" y="12429"/>
                  </a:cubicBezTo>
                  <a:cubicBezTo>
                    <a:pt x="4493526" y="20387"/>
                    <a:pt x="4497997" y="31181"/>
                    <a:pt x="4497997" y="42436"/>
                  </a:cubicBezTo>
                  <a:lnTo>
                    <a:pt x="4497997" y="955231"/>
                  </a:lnTo>
                  <a:cubicBezTo>
                    <a:pt x="4497997" y="966486"/>
                    <a:pt x="4493526" y="977279"/>
                    <a:pt x="4485568" y="985238"/>
                  </a:cubicBezTo>
                  <a:cubicBezTo>
                    <a:pt x="4477609" y="993196"/>
                    <a:pt x="4466816" y="997667"/>
                    <a:pt x="4455561" y="997667"/>
                  </a:cubicBezTo>
                  <a:lnTo>
                    <a:pt x="42436" y="997667"/>
                  </a:lnTo>
                  <a:cubicBezTo>
                    <a:pt x="31181" y="997667"/>
                    <a:pt x="20387" y="993196"/>
                    <a:pt x="12429" y="985238"/>
                  </a:cubicBezTo>
                  <a:cubicBezTo>
                    <a:pt x="4471" y="977279"/>
                    <a:pt x="0" y="966486"/>
                    <a:pt x="0" y="955231"/>
                  </a:cubicBezTo>
                  <a:lnTo>
                    <a:pt x="0" y="42436"/>
                  </a:lnTo>
                  <a:cubicBezTo>
                    <a:pt x="0" y="31181"/>
                    <a:pt x="4471" y="20387"/>
                    <a:pt x="12429" y="12429"/>
                  </a:cubicBezTo>
                  <a:cubicBezTo>
                    <a:pt x="20387" y="4471"/>
                    <a:pt x="31181" y="0"/>
                    <a:pt x="4243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215" name="Google Shape;215;g2cb3e05efe0_1_0"/>
            <p:cNvSpPr txBox="1"/>
            <p:nvPr/>
          </p:nvSpPr>
          <p:spPr>
            <a:xfrm>
              <a:off x="0" y="-19050"/>
              <a:ext cx="4497900" cy="101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63" tIns="13963" rIns="13963" bIns="13963" anchor="ctr" anchorCtr="0">
              <a:noAutofit/>
            </a:bodyPr>
            <a:lstStyle/>
            <a:p>
              <a:pPr>
                <a:lnSpc>
                  <a:spcPct val="120008"/>
                </a:lnSpc>
              </a:pPr>
              <a:r>
                <a:rPr lang="en-US" sz="1210" b="1">
                  <a:solidFill>
                    <a:srgbClr val="62A25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Entrepreneurship</a:t>
              </a:r>
              <a:endParaRPr sz="900"/>
            </a:p>
          </p:txBody>
        </p:sp>
      </p:grpSp>
      <p:grpSp>
        <p:nvGrpSpPr>
          <p:cNvPr id="216" name="Google Shape;216;g2cb3e05efe0_1_0"/>
          <p:cNvGrpSpPr/>
          <p:nvPr/>
        </p:nvGrpSpPr>
        <p:grpSpPr>
          <a:xfrm>
            <a:off x="361447" y="2582281"/>
            <a:ext cx="1904677" cy="430529"/>
            <a:chOff x="0" y="-19050"/>
            <a:chExt cx="4497997" cy="1016717"/>
          </a:xfrm>
        </p:grpSpPr>
        <p:sp>
          <p:nvSpPr>
            <p:cNvPr id="217" name="Google Shape;217;g2cb3e05efe0_1_0"/>
            <p:cNvSpPr/>
            <p:nvPr/>
          </p:nvSpPr>
          <p:spPr>
            <a:xfrm>
              <a:off x="0" y="0"/>
              <a:ext cx="4497997" cy="997667"/>
            </a:xfrm>
            <a:custGeom>
              <a:avLst/>
              <a:gdLst/>
              <a:ahLst/>
              <a:cxnLst/>
              <a:rect l="l" t="t" r="r" b="b"/>
              <a:pathLst>
                <a:path w="4497997" h="997667" extrusionOk="0">
                  <a:moveTo>
                    <a:pt x="44711" y="0"/>
                  </a:moveTo>
                  <a:lnTo>
                    <a:pt x="4453286" y="0"/>
                  </a:lnTo>
                  <a:cubicBezTo>
                    <a:pt x="4465144" y="0"/>
                    <a:pt x="4476516" y="4711"/>
                    <a:pt x="4484901" y="13095"/>
                  </a:cubicBezTo>
                  <a:cubicBezTo>
                    <a:pt x="4493286" y="21480"/>
                    <a:pt x="4497997" y="32853"/>
                    <a:pt x="4497997" y="44711"/>
                  </a:cubicBezTo>
                  <a:lnTo>
                    <a:pt x="4497997" y="952956"/>
                  </a:lnTo>
                  <a:cubicBezTo>
                    <a:pt x="4497997" y="964814"/>
                    <a:pt x="4493286" y="976186"/>
                    <a:pt x="4484901" y="984571"/>
                  </a:cubicBezTo>
                  <a:cubicBezTo>
                    <a:pt x="4476516" y="992956"/>
                    <a:pt x="4465144" y="997667"/>
                    <a:pt x="4453286" y="997667"/>
                  </a:cubicBezTo>
                  <a:lnTo>
                    <a:pt x="44711" y="997667"/>
                  </a:lnTo>
                  <a:cubicBezTo>
                    <a:pt x="32853" y="997667"/>
                    <a:pt x="21480" y="992956"/>
                    <a:pt x="13095" y="984571"/>
                  </a:cubicBezTo>
                  <a:cubicBezTo>
                    <a:pt x="4711" y="976186"/>
                    <a:pt x="0" y="964814"/>
                    <a:pt x="0" y="952956"/>
                  </a:cubicBezTo>
                  <a:lnTo>
                    <a:pt x="0" y="44711"/>
                  </a:lnTo>
                  <a:cubicBezTo>
                    <a:pt x="0" y="32853"/>
                    <a:pt x="4711" y="21480"/>
                    <a:pt x="13095" y="13095"/>
                  </a:cubicBezTo>
                  <a:cubicBezTo>
                    <a:pt x="21480" y="4711"/>
                    <a:pt x="32853" y="0"/>
                    <a:pt x="4471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218" name="Google Shape;218;g2cb3e05efe0_1_0"/>
            <p:cNvSpPr txBox="1"/>
            <p:nvPr/>
          </p:nvSpPr>
          <p:spPr>
            <a:xfrm>
              <a:off x="0" y="-19050"/>
              <a:ext cx="4497900" cy="101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63" tIns="13963" rIns="13963" bIns="13963" anchor="ctr" anchorCtr="0">
              <a:noAutofit/>
            </a:bodyPr>
            <a:lstStyle/>
            <a:p>
              <a:pPr>
                <a:lnSpc>
                  <a:spcPct val="120008"/>
                </a:lnSpc>
              </a:pPr>
              <a:r>
                <a:rPr lang="en-US" sz="1210" b="1">
                  <a:solidFill>
                    <a:srgbClr val="686968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Biomanufacturing</a:t>
              </a:r>
              <a:endParaRPr sz="900"/>
            </a:p>
          </p:txBody>
        </p:sp>
      </p:grpSp>
      <p:grpSp>
        <p:nvGrpSpPr>
          <p:cNvPr id="219" name="Google Shape;219;g2cb3e05efe0_1_0"/>
          <p:cNvGrpSpPr/>
          <p:nvPr/>
        </p:nvGrpSpPr>
        <p:grpSpPr>
          <a:xfrm>
            <a:off x="1782619" y="1037180"/>
            <a:ext cx="2006782" cy="453609"/>
            <a:chOff x="0" y="-19050"/>
            <a:chExt cx="4497997" cy="1016717"/>
          </a:xfrm>
        </p:grpSpPr>
        <p:sp>
          <p:nvSpPr>
            <p:cNvPr id="220" name="Google Shape;220;g2cb3e05efe0_1_0"/>
            <p:cNvSpPr/>
            <p:nvPr/>
          </p:nvSpPr>
          <p:spPr>
            <a:xfrm>
              <a:off x="0" y="0"/>
              <a:ext cx="4497997" cy="997667"/>
            </a:xfrm>
            <a:custGeom>
              <a:avLst/>
              <a:gdLst/>
              <a:ahLst/>
              <a:cxnLst/>
              <a:rect l="l" t="t" r="r" b="b"/>
              <a:pathLst>
                <a:path w="4497997" h="997667" extrusionOk="0">
                  <a:moveTo>
                    <a:pt x="42436" y="0"/>
                  </a:moveTo>
                  <a:lnTo>
                    <a:pt x="4455561" y="0"/>
                  </a:lnTo>
                  <a:cubicBezTo>
                    <a:pt x="4466816" y="0"/>
                    <a:pt x="4477609" y="4471"/>
                    <a:pt x="4485568" y="12429"/>
                  </a:cubicBezTo>
                  <a:cubicBezTo>
                    <a:pt x="4493526" y="20387"/>
                    <a:pt x="4497997" y="31181"/>
                    <a:pt x="4497997" y="42436"/>
                  </a:cubicBezTo>
                  <a:lnTo>
                    <a:pt x="4497997" y="955231"/>
                  </a:lnTo>
                  <a:cubicBezTo>
                    <a:pt x="4497997" y="966486"/>
                    <a:pt x="4493526" y="977279"/>
                    <a:pt x="4485568" y="985238"/>
                  </a:cubicBezTo>
                  <a:cubicBezTo>
                    <a:pt x="4477609" y="993196"/>
                    <a:pt x="4466816" y="997667"/>
                    <a:pt x="4455561" y="997667"/>
                  </a:cubicBezTo>
                  <a:lnTo>
                    <a:pt x="42436" y="997667"/>
                  </a:lnTo>
                  <a:cubicBezTo>
                    <a:pt x="31181" y="997667"/>
                    <a:pt x="20387" y="993196"/>
                    <a:pt x="12429" y="985238"/>
                  </a:cubicBezTo>
                  <a:cubicBezTo>
                    <a:pt x="4471" y="977279"/>
                    <a:pt x="0" y="966486"/>
                    <a:pt x="0" y="955231"/>
                  </a:cubicBezTo>
                  <a:lnTo>
                    <a:pt x="0" y="42436"/>
                  </a:lnTo>
                  <a:cubicBezTo>
                    <a:pt x="0" y="31181"/>
                    <a:pt x="4471" y="20387"/>
                    <a:pt x="12429" y="12429"/>
                  </a:cubicBezTo>
                  <a:cubicBezTo>
                    <a:pt x="20387" y="4471"/>
                    <a:pt x="31181" y="0"/>
                    <a:pt x="4243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221" name="Google Shape;221;g2cb3e05efe0_1_0"/>
            <p:cNvSpPr txBox="1"/>
            <p:nvPr/>
          </p:nvSpPr>
          <p:spPr>
            <a:xfrm>
              <a:off x="0" y="-19050"/>
              <a:ext cx="4497900" cy="101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63" tIns="13963" rIns="13963" bIns="13963" anchor="ctr" anchorCtr="0">
              <a:noAutofit/>
            </a:bodyPr>
            <a:lstStyle/>
            <a:p>
              <a:pPr>
                <a:lnSpc>
                  <a:spcPct val="120008"/>
                </a:lnSpc>
              </a:pPr>
              <a:r>
                <a:rPr lang="en-US" sz="1210" b="1">
                  <a:solidFill>
                    <a:srgbClr val="327A93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Governance</a:t>
              </a:r>
              <a:endParaRPr sz="900"/>
            </a:p>
          </p:txBody>
        </p:sp>
      </p:grpSp>
      <p:grpSp>
        <p:nvGrpSpPr>
          <p:cNvPr id="222" name="Google Shape;222;g2cb3e05efe0_1_0"/>
          <p:cNvGrpSpPr/>
          <p:nvPr/>
        </p:nvGrpSpPr>
        <p:grpSpPr>
          <a:xfrm>
            <a:off x="299300" y="4421194"/>
            <a:ext cx="577899" cy="574855"/>
            <a:chOff x="0" y="0"/>
            <a:chExt cx="1364740" cy="1357551"/>
          </a:xfrm>
        </p:grpSpPr>
        <p:sp>
          <p:nvSpPr>
            <p:cNvPr id="223" name="Google Shape;223;g2cb3e05efe0_1_0"/>
            <p:cNvSpPr/>
            <p:nvPr/>
          </p:nvSpPr>
          <p:spPr>
            <a:xfrm>
              <a:off x="0" y="0"/>
              <a:ext cx="1364740" cy="997667"/>
            </a:xfrm>
            <a:custGeom>
              <a:avLst/>
              <a:gdLst/>
              <a:ahLst/>
              <a:cxnLst/>
              <a:rect l="l" t="t" r="r" b="b"/>
              <a:pathLst>
                <a:path w="1364740" h="997667" extrusionOk="0">
                  <a:moveTo>
                    <a:pt x="147361" y="0"/>
                  </a:moveTo>
                  <a:lnTo>
                    <a:pt x="1217379" y="0"/>
                  </a:lnTo>
                  <a:cubicBezTo>
                    <a:pt x="1298764" y="0"/>
                    <a:pt x="1364740" y="65976"/>
                    <a:pt x="1364740" y="147361"/>
                  </a:cubicBezTo>
                  <a:lnTo>
                    <a:pt x="1364740" y="850306"/>
                  </a:lnTo>
                  <a:cubicBezTo>
                    <a:pt x="1364740" y="931691"/>
                    <a:pt x="1298764" y="997667"/>
                    <a:pt x="1217379" y="997667"/>
                  </a:cubicBezTo>
                  <a:lnTo>
                    <a:pt x="147361" y="997667"/>
                  </a:lnTo>
                  <a:cubicBezTo>
                    <a:pt x="65976" y="997667"/>
                    <a:pt x="0" y="931691"/>
                    <a:pt x="0" y="850306"/>
                  </a:cubicBezTo>
                  <a:lnTo>
                    <a:pt x="0" y="147361"/>
                  </a:lnTo>
                  <a:cubicBezTo>
                    <a:pt x="0" y="65976"/>
                    <a:pt x="65976" y="0"/>
                    <a:pt x="14736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224" name="Google Shape;224;g2cb3e05efe0_1_0"/>
            <p:cNvSpPr txBox="1"/>
            <p:nvPr/>
          </p:nvSpPr>
          <p:spPr>
            <a:xfrm>
              <a:off x="0" y="340851"/>
              <a:ext cx="1364700" cy="101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63" tIns="13963" rIns="13963" bIns="13963" anchor="ctr" anchorCtr="0">
              <a:noAutofit/>
            </a:bodyPr>
            <a:lstStyle/>
            <a:p>
              <a:pPr>
                <a:lnSpc>
                  <a:spcPct val="120008"/>
                </a:lnSpc>
              </a:pPr>
              <a:r>
                <a:rPr lang="en-US" sz="1210" b="1">
                  <a:solidFill>
                    <a:srgbClr val="B61C68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Access</a:t>
              </a:r>
              <a:endParaRPr sz="900"/>
            </a:p>
          </p:txBody>
        </p:sp>
      </p:grpSp>
      <p:grpSp>
        <p:nvGrpSpPr>
          <p:cNvPr id="225" name="Google Shape;225;g2cb3e05efe0_1_0"/>
          <p:cNvGrpSpPr/>
          <p:nvPr/>
        </p:nvGrpSpPr>
        <p:grpSpPr>
          <a:xfrm>
            <a:off x="4621940" y="1496178"/>
            <a:ext cx="1731938" cy="1224760"/>
            <a:chOff x="0" y="0"/>
            <a:chExt cx="4618500" cy="3266026"/>
          </a:xfrm>
        </p:grpSpPr>
        <p:sp>
          <p:nvSpPr>
            <p:cNvPr id="226" name="Google Shape;226;g2cb3e05efe0_1_0"/>
            <p:cNvSpPr/>
            <p:nvPr/>
          </p:nvSpPr>
          <p:spPr>
            <a:xfrm>
              <a:off x="1085746" y="0"/>
              <a:ext cx="2446528" cy="2446528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 t="-12339" b="-12349"/>
              </a:stretch>
            </a:blip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227" name="Google Shape;227;g2cb3e05efe0_1_0"/>
            <p:cNvSpPr txBox="1"/>
            <p:nvPr/>
          </p:nvSpPr>
          <p:spPr>
            <a:xfrm>
              <a:off x="0" y="2617645"/>
              <a:ext cx="4618500" cy="6483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15076"/>
                </a:lnSpc>
              </a:pPr>
              <a:r>
                <a:rPr lang="en-US" sz="687">
                  <a:solidFill>
                    <a:srgbClr val="327A93"/>
                  </a:solidFill>
                  <a:latin typeface="Arial"/>
                  <a:ea typeface="Arial"/>
                  <a:cs typeface="Arial"/>
                  <a:sym typeface="Arial"/>
                </a:rPr>
                <a:t>JOHN SWARTLEY</a:t>
              </a:r>
              <a:endParaRPr sz="900"/>
            </a:p>
            <a:p>
              <a:pPr algn="ctr">
                <a:lnSpc>
                  <a:spcPct val="115076"/>
                </a:lnSpc>
              </a:pPr>
              <a:r>
                <a:rPr lang="en-US" sz="687">
                  <a:solidFill>
                    <a:srgbClr val="327A93"/>
                  </a:solidFill>
                  <a:latin typeface="Arial"/>
                  <a:ea typeface="Arial"/>
                  <a:cs typeface="Arial"/>
                  <a:sym typeface="Arial"/>
                </a:rPr>
                <a:t>University of Pennsylvania</a:t>
              </a:r>
              <a:endParaRPr sz="900"/>
            </a:p>
          </p:txBody>
        </p:sp>
      </p:grpSp>
      <p:grpSp>
        <p:nvGrpSpPr>
          <p:cNvPr id="228" name="Google Shape;228;g2cb3e05efe0_1_0"/>
          <p:cNvGrpSpPr/>
          <p:nvPr/>
        </p:nvGrpSpPr>
        <p:grpSpPr>
          <a:xfrm>
            <a:off x="1620845" y="4772321"/>
            <a:ext cx="1731938" cy="1232928"/>
            <a:chOff x="0" y="0"/>
            <a:chExt cx="4618500" cy="3287808"/>
          </a:xfrm>
        </p:grpSpPr>
        <p:sp>
          <p:nvSpPr>
            <p:cNvPr id="229" name="Google Shape;229;g2cb3e05efe0_1_0"/>
            <p:cNvSpPr/>
            <p:nvPr/>
          </p:nvSpPr>
          <p:spPr>
            <a:xfrm>
              <a:off x="1179187" y="0"/>
              <a:ext cx="2446528" cy="2446528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230" name="Google Shape;230;g2cb3e05efe0_1_0"/>
            <p:cNvSpPr txBox="1"/>
            <p:nvPr/>
          </p:nvSpPr>
          <p:spPr>
            <a:xfrm>
              <a:off x="0" y="2639427"/>
              <a:ext cx="4618500" cy="6483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15076"/>
                </a:lnSpc>
              </a:pPr>
              <a:r>
                <a:rPr lang="en-US" sz="687">
                  <a:solidFill>
                    <a:srgbClr val="B61C68"/>
                  </a:solidFill>
                  <a:latin typeface="Arial"/>
                  <a:ea typeface="Arial"/>
                  <a:cs typeface="Arial"/>
                  <a:sym typeface="Arial"/>
                </a:rPr>
                <a:t>REG BLABER</a:t>
              </a:r>
              <a:endParaRPr sz="900"/>
            </a:p>
            <a:p>
              <a:pPr algn="ctr">
                <a:lnSpc>
                  <a:spcPct val="115076"/>
                </a:lnSpc>
              </a:pPr>
              <a:r>
                <a:rPr lang="en-US" sz="687">
                  <a:solidFill>
                    <a:srgbClr val="B61C68"/>
                  </a:solidFill>
                  <a:latin typeface="Arial"/>
                  <a:ea typeface="Arial"/>
                  <a:cs typeface="Arial"/>
                  <a:sym typeface="Arial"/>
                </a:rPr>
                <a:t>Virtua Health</a:t>
              </a:r>
              <a:endParaRPr sz="900"/>
            </a:p>
          </p:txBody>
        </p:sp>
      </p:grpSp>
      <p:grpSp>
        <p:nvGrpSpPr>
          <p:cNvPr id="231" name="Google Shape;231;g2cb3e05efe0_1_0"/>
          <p:cNvGrpSpPr/>
          <p:nvPr/>
        </p:nvGrpSpPr>
        <p:grpSpPr>
          <a:xfrm>
            <a:off x="5818839" y="4772321"/>
            <a:ext cx="1731938" cy="1224760"/>
            <a:chOff x="0" y="0"/>
            <a:chExt cx="4618500" cy="3266026"/>
          </a:xfrm>
        </p:grpSpPr>
        <p:sp>
          <p:nvSpPr>
            <p:cNvPr id="232" name="Google Shape;232;g2cb3e05efe0_1_0"/>
            <p:cNvSpPr/>
            <p:nvPr/>
          </p:nvSpPr>
          <p:spPr>
            <a:xfrm>
              <a:off x="1085746" y="0"/>
              <a:ext cx="2446528" cy="2446528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233" name="Google Shape;233;g2cb3e05efe0_1_0"/>
            <p:cNvSpPr txBox="1"/>
            <p:nvPr/>
          </p:nvSpPr>
          <p:spPr>
            <a:xfrm>
              <a:off x="0" y="2617645"/>
              <a:ext cx="4618500" cy="6483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15076"/>
                </a:lnSpc>
              </a:pPr>
              <a:r>
                <a:rPr lang="en-US" sz="687">
                  <a:solidFill>
                    <a:srgbClr val="B61C68"/>
                  </a:solidFill>
                  <a:latin typeface="Arial"/>
                  <a:ea typeface="Arial"/>
                  <a:cs typeface="Arial"/>
                  <a:sym typeface="Arial"/>
                </a:rPr>
                <a:t>ALEISTER SAUNDERS</a:t>
              </a:r>
              <a:endParaRPr sz="900"/>
            </a:p>
            <a:p>
              <a:pPr algn="ctr">
                <a:lnSpc>
                  <a:spcPct val="115076"/>
                </a:lnSpc>
              </a:pPr>
              <a:r>
                <a:rPr lang="en-US" sz="687">
                  <a:solidFill>
                    <a:srgbClr val="B61C68"/>
                  </a:solidFill>
                  <a:latin typeface="Arial"/>
                  <a:ea typeface="Arial"/>
                  <a:cs typeface="Arial"/>
                  <a:sym typeface="Arial"/>
                </a:rPr>
                <a:t>Drexel University</a:t>
              </a:r>
              <a:endParaRPr sz="900"/>
            </a:p>
          </p:txBody>
        </p:sp>
      </p:grpSp>
      <p:grpSp>
        <p:nvGrpSpPr>
          <p:cNvPr id="234" name="Google Shape;234;g2cb3e05efe0_1_0"/>
          <p:cNvGrpSpPr/>
          <p:nvPr/>
        </p:nvGrpSpPr>
        <p:grpSpPr>
          <a:xfrm>
            <a:off x="447833" y="4753271"/>
            <a:ext cx="1731938" cy="1224760"/>
            <a:chOff x="0" y="0"/>
            <a:chExt cx="4618500" cy="3266026"/>
          </a:xfrm>
        </p:grpSpPr>
        <p:sp>
          <p:nvSpPr>
            <p:cNvPr id="235" name="Google Shape;235;g2cb3e05efe0_1_0"/>
            <p:cNvSpPr/>
            <p:nvPr/>
          </p:nvSpPr>
          <p:spPr>
            <a:xfrm>
              <a:off x="1085746" y="0"/>
              <a:ext cx="2446528" cy="2446528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 rotWithShape="1">
              <a:blip r:embed="rId17">
                <a:alphaModFix/>
              </a:blip>
              <a:stretch>
                <a:fillRect t="-9999" b="-9999"/>
              </a:stretch>
            </a:blip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236" name="Google Shape;236;g2cb3e05efe0_1_0"/>
            <p:cNvSpPr txBox="1"/>
            <p:nvPr/>
          </p:nvSpPr>
          <p:spPr>
            <a:xfrm>
              <a:off x="0" y="2617645"/>
              <a:ext cx="4618500" cy="6483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15076"/>
                </a:lnSpc>
              </a:pPr>
              <a:r>
                <a:rPr lang="en-US" sz="687">
                  <a:solidFill>
                    <a:srgbClr val="B61C68"/>
                  </a:solidFill>
                  <a:latin typeface="Arial"/>
                  <a:ea typeface="Arial"/>
                  <a:cs typeface="Arial"/>
                  <a:sym typeface="Arial"/>
                </a:rPr>
                <a:t>GREG LIPTAK</a:t>
              </a:r>
              <a:endParaRPr sz="900"/>
            </a:p>
            <a:p>
              <a:pPr algn="ctr">
                <a:lnSpc>
                  <a:spcPct val="115076"/>
                </a:lnSpc>
              </a:pPr>
              <a:r>
                <a:rPr lang="en-US" sz="687">
                  <a:solidFill>
                    <a:srgbClr val="B61C68"/>
                  </a:solidFill>
                  <a:latin typeface="Arial"/>
                  <a:ea typeface="Arial"/>
                  <a:cs typeface="Arial"/>
                  <a:sym typeface="Arial"/>
                </a:rPr>
                <a:t>HealthShare Exchange</a:t>
              </a:r>
              <a:endParaRPr sz="900"/>
            </a:p>
          </p:txBody>
        </p:sp>
      </p:grpSp>
      <p:sp>
        <p:nvSpPr>
          <p:cNvPr id="237" name="Google Shape;237;g2cb3e05efe0_1_0"/>
          <p:cNvSpPr/>
          <p:nvPr/>
        </p:nvSpPr>
        <p:spPr>
          <a:xfrm>
            <a:off x="3381358" y="4772321"/>
            <a:ext cx="917448" cy="917448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l="-35678" t="-3749" r="-61016" b="-92946"/>
            </a:stretch>
          </a:blip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/>
          </a:p>
        </p:txBody>
      </p:sp>
      <p:sp>
        <p:nvSpPr>
          <p:cNvPr id="238" name="Google Shape;238;g2cb3e05efe0_1_0"/>
          <p:cNvSpPr txBox="1"/>
          <p:nvPr/>
        </p:nvSpPr>
        <p:spPr>
          <a:xfrm>
            <a:off x="2974203" y="5752747"/>
            <a:ext cx="1731900" cy="24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76"/>
              </a:lnSpc>
            </a:pPr>
            <a:r>
              <a:rPr lang="en-US" sz="687">
                <a:solidFill>
                  <a:srgbClr val="B61C68"/>
                </a:solidFill>
                <a:latin typeface="Arial"/>
                <a:ea typeface="Arial"/>
                <a:cs typeface="Arial"/>
                <a:sym typeface="Arial"/>
              </a:rPr>
              <a:t>KENNY SIMANSKY</a:t>
            </a:r>
            <a:endParaRPr sz="900"/>
          </a:p>
          <a:p>
            <a:pPr algn="ctr">
              <a:lnSpc>
                <a:spcPct val="115076"/>
              </a:lnSpc>
            </a:pPr>
            <a:r>
              <a:rPr lang="en-US" sz="687">
                <a:solidFill>
                  <a:srgbClr val="B61C68"/>
                </a:solidFill>
                <a:latin typeface="Arial"/>
                <a:ea typeface="Arial"/>
                <a:cs typeface="Arial"/>
                <a:sym typeface="Arial"/>
              </a:rPr>
              <a:t>Drexel University College of Medicine</a:t>
            </a:r>
            <a:endParaRPr sz="900"/>
          </a:p>
        </p:txBody>
      </p:sp>
      <p:grpSp>
        <p:nvGrpSpPr>
          <p:cNvPr id="239" name="Google Shape;239;g2cb3e05efe0_1_0"/>
          <p:cNvGrpSpPr/>
          <p:nvPr/>
        </p:nvGrpSpPr>
        <p:grpSpPr>
          <a:xfrm>
            <a:off x="4426277" y="4772321"/>
            <a:ext cx="1731938" cy="1224760"/>
            <a:chOff x="0" y="0"/>
            <a:chExt cx="4618500" cy="3266026"/>
          </a:xfrm>
        </p:grpSpPr>
        <p:sp>
          <p:nvSpPr>
            <p:cNvPr id="240" name="Google Shape;240;g2cb3e05efe0_1_0"/>
            <p:cNvSpPr/>
            <p:nvPr/>
          </p:nvSpPr>
          <p:spPr>
            <a:xfrm>
              <a:off x="1085746" y="0"/>
              <a:ext cx="2446528" cy="2446528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 rotWithShape="1">
              <a:blip r:embed="rId1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241" name="Google Shape;241;g2cb3e05efe0_1_0"/>
            <p:cNvSpPr txBox="1"/>
            <p:nvPr/>
          </p:nvSpPr>
          <p:spPr>
            <a:xfrm>
              <a:off x="0" y="2617645"/>
              <a:ext cx="4618500" cy="6483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15076"/>
                </a:lnSpc>
              </a:pPr>
              <a:r>
                <a:rPr lang="en-US" sz="687">
                  <a:solidFill>
                    <a:srgbClr val="B61C68"/>
                  </a:solidFill>
                  <a:latin typeface="Arial"/>
                  <a:ea typeface="Arial"/>
                  <a:cs typeface="Arial"/>
                  <a:sym typeface="Arial"/>
                </a:rPr>
                <a:t>GWYNNE GRASBERGER</a:t>
              </a:r>
              <a:endParaRPr sz="900"/>
            </a:p>
            <a:p>
              <a:pPr algn="ctr">
                <a:lnSpc>
                  <a:spcPct val="115076"/>
                </a:lnSpc>
              </a:pPr>
              <a:r>
                <a:rPr lang="en-US" sz="687">
                  <a:solidFill>
                    <a:srgbClr val="B61C68"/>
                  </a:solidFill>
                  <a:latin typeface="Arial"/>
                  <a:ea typeface="Arial"/>
                  <a:cs typeface="Arial"/>
                  <a:sym typeface="Arial"/>
                </a:rPr>
                <a:t>Drexel University</a:t>
              </a:r>
              <a:endParaRPr sz="900"/>
            </a:p>
          </p:txBody>
        </p:sp>
      </p:grpSp>
      <p:sp>
        <p:nvSpPr>
          <p:cNvPr id="242" name="Google Shape;242;g2cb3e05efe0_1_0"/>
          <p:cNvSpPr/>
          <p:nvPr/>
        </p:nvSpPr>
        <p:spPr>
          <a:xfrm>
            <a:off x="7548491" y="4772321"/>
            <a:ext cx="917448" cy="917448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l="-4219" t="-939" r="-8449" b="-11728"/>
            </a:stretch>
          </a:blip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/>
          </a:p>
        </p:txBody>
      </p:sp>
      <p:sp>
        <p:nvSpPr>
          <p:cNvPr id="243" name="Google Shape;243;g2cb3e05efe0_1_0"/>
          <p:cNvSpPr txBox="1"/>
          <p:nvPr/>
        </p:nvSpPr>
        <p:spPr>
          <a:xfrm>
            <a:off x="6109323" y="4053969"/>
            <a:ext cx="1731900" cy="24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76"/>
              </a:lnSpc>
            </a:pPr>
            <a:r>
              <a:rPr lang="en-US" sz="687">
                <a:solidFill>
                  <a:srgbClr val="39A2A2"/>
                </a:solidFill>
                <a:latin typeface="Arial"/>
                <a:ea typeface="Arial"/>
                <a:cs typeface="Arial"/>
                <a:sym typeface="Arial"/>
              </a:rPr>
              <a:t>PATRICIA BLUMENAUER</a:t>
            </a:r>
            <a:endParaRPr sz="900"/>
          </a:p>
          <a:p>
            <a:pPr algn="ctr">
              <a:lnSpc>
                <a:spcPct val="115076"/>
              </a:lnSpc>
            </a:pPr>
            <a:r>
              <a:rPr lang="en-US" sz="687">
                <a:solidFill>
                  <a:srgbClr val="39A2A2"/>
                </a:solidFill>
                <a:latin typeface="Arial"/>
                <a:ea typeface="Arial"/>
                <a:cs typeface="Arial"/>
                <a:sym typeface="Arial"/>
              </a:rPr>
              <a:t>Philadelphia Works</a:t>
            </a:r>
            <a:endParaRPr sz="900"/>
          </a:p>
        </p:txBody>
      </p:sp>
      <p:sp>
        <p:nvSpPr>
          <p:cNvPr id="244" name="Google Shape;244;g2cb3e05efe0_1_0"/>
          <p:cNvSpPr txBox="1"/>
          <p:nvPr/>
        </p:nvSpPr>
        <p:spPr>
          <a:xfrm>
            <a:off x="7302267" y="4053969"/>
            <a:ext cx="1731900" cy="24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76"/>
              </a:lnSpc>
            </a:pPr>
            <a:r>
              <a:rPr lang="en-US" sz="687">
                <a:solidFill>
                  <a:srgbClr val="39A2A2"/>
                </a:solidFill>
                <a:latin typeface="Arial"/>
                <a:ea typeface="Arial"/>
                <a:cs typeface="Arial"/>
                <a:sym typeface="Arial"/>
              </a:rPr>
              <a:t>TYRONE HAMPTON</a:t>
            </a:r>
            <a:endParaRPr sz="900"/>
          </a:p>
          <a:p>
            <a:pPr algn="ctr">
              <a:lnSpc>
                <a:spcPct val="115076"/>
              </a:lnSpc>
            </a:pPr>
            <a:r>
              <a:rPr lang="en-US" sz="687">
                <a:solidFill>
                  <a:srgbClr val="39A2A2"/>
                </a:solidFill>
                <a:latin typeface="Arial"/>
                <a:ea typeface="Arial"/>
                <a:cs typeface="Arial"/>
                <a:sym typeface="Arial"/>
              </a:rPr>
              <a:t>Philadelphia Works</a:t>
            </a:r>
            <a:endParaRPr sz="900"/>
          </a:p>
        </p:txBody>
      </p:sp>
      <p:sp>
        <p:nvSpPr>
          <p:cNvPr id="245" name="Google Shape;245;g2cb3e05efe0_1_0"/>
          <p:cNvSpPr txBox="1"/>
          <p:nvPr/>
        </p:nvSpPr>
        <p:spPr>
          <a:xfrm>
            <a:off x="4836670" y="4053969"/>
            <a:ext cx="1731900" cy="24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76"/>
              </a:lnSpc>
            </a:pPr>
            <a:r>
              <a:rPr lang="en-US" sz="687">
                <a:solidFill>
                  <a:srgbClr val="39A2A2"/>
                </a:solidFill>
                <a:latin typeface="Arial"/>
                <a:ea typeface="Arial"/>
                <a:cs typeface="Arial"/>
                <a:sym typeface="Arial"/>
              </a:rPr>
              <a:t>ZAKIYYAH ALI</a:t>
            </a:r>
            <a:endParaRPr sz="900"/>
          </a:p>
          <a:p>
            <a:pPr algn="ctr">
              <a:lnSpc>
                <a:spcPct val="115076"/>
              </a:lnSpc>
            </a:pPr>
            <a:r>
              <a:rPr lang="en-US" sz="687">
                <a:solidFill>
                  <a:srgbClr val="39A2A2"/>
                </a:solidFill>
                <a:latin typeface="Arial"/>
                <a:ea typeface="Arial"/>
                <a:cs typeface="Arial"/>
                <a:sym typeface="Arial"/>
              </a:rPr>
              <a:t>Tech Council of Delaware </a:t>
            </a:r>
            <a:endParaRPr sz="900"/>
          </a:p>
        </p:txBody>
      </p:sp>
      <p:sp>
        <p:nvSpPr>
          <p:cNvPr id="246" name="Google Shape;246;g2cb3e05efe0_1_0"/>
          <p:cNvSpPr txBox="1"/>
          <p:nvPr/>
        </p:nvSpPr>
        <p:spPr>
          <a:xfrm>
            <a:off x="7141337" y="5752747"/>
            <a:ext cx="1731900" cy="24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76"/>
              </a:lnSpc>
            </a:pPr>
            <a:r>
              <a:rPr lang="en-US" sz="687">
                <a:solidFill>
                  <a:srgbClr val="B61C68"/>
                </a:solidFill>
                <a:latin typeface="Arial"/>
                <a:ea typeface="Arial"/>
                <a:cs typeface="Arial"/>
                <a:sym typeface="Arial"/>
              </a:rPr>
              <a:t>DIANNE LANGFORD</a:t>
            </a:r>
            <a:endParaRPr sz="900"/>
          </a:p>
          <a:p>
            <a:pPr algn="ctr">
              <a:lnSpc>
                <a:spcPct val="115076"/>
              </a:lnSpc>
            </a:pPr>
            <a:r>
              <a:rPr lang="en-US" sz="687">
                <a:solidFill>
                  <a:srgbClr val="B61C68"/>
                </a:solidFill>
                <a:latin typeface="Arial"/>
                <a:ea typeface="Arial"/>
                <a:cs typeface="Arial"/>
                <a:sym typeface="Arial"/>
              </a:rPr>
              <a:t>Rowan University</a:t>
            </a:r>
            <a:endParaRPr sz="900"/>
          </a:p>
        </p:txBody>
      </p:sp>
      <p:sp>
        <p:nvSpPr>
          <p:cNvPr id="247" name="Google Shape;247;g2cb3e05efe0_1_0"/>
          <p:cNvSpPr txBox="1"/>
          <p:nvPr/>
        </p:nvSpPr>
        <p:spPr>
          <a:xfrm>
            <a:off x="1616082" y="4053969"/>
            <a:ext cx="1731900" cy="24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76"/>
              </a:lnSpc>
            </a:pPr>
            <a:r>
              <a:rPr lang="en-US" sz="687" b="1">
                <a:solidFill>
                  <a:srgbClr val="686968"/>
                </a:solidFill>
              </a:rPr>
              <a:t>BILL REPETTO </a:t>
            </a:r>
            <a:endParaRPr sz="900" b="1"/>
          </a:p>
          <a:p>
            <a:pPr algn="ctr">
              <a:lnSpc>
                <a:spcPct val="115076"/>
              </a:lnSpc>
            </a:pPr>
            <a:r>
              <a:rPr lang="en-US" sz="687">
                <a:solidFill>
                  <a:srgbClr val="686968"/>
                </a:solidFill>
                <a:latin typeface="Arial"/>
                <a:ea typeface="Arial"/>
                <a:cs typeface="Arial"/>
                <a:sym typeface="Arial"/>
              </a:rPr>
              <a:t> NIIMBL/ University of Delaware</a:t>
            </a:r>
            <a:endParaRPr sz="900"/>
          </a:p>
        </p:txBody>
      </p:sp>
      <p:sp>
        <p:nvSpPr>
          <p:cNvPr id="248" name="Google Shape;248;g2cb3e05efe0_1_0"/>
          <p:cNvSpPr txBox="1"/>
          <p:nvPr/>
        </p:nvSpPr>
        <p:spPr>
          <a:xfrm>
            <a:off x="361452" y="1268238"/>
            <a:ext cx="1904700" cy="414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1016"/>
              </a:lnSpc>
            </a:pPr>
            <a:r>
              <a:rPr lang="en-US" sz="2225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The Team</a:t>
            </a:r>
            <a:r>
              <a:rPr lang="en-US" sz="2225">
                <a:solidFill>
                  <a:srgbClr val="000000"/>
                </a:solidFill>
                <a:latin typeface="Ole"/>
                <a:ea typeface="Ole"/>
                <a:cs typeface="Ole"/>
                <a:sym typeface="Ole"/>
              </a:rPr>
              <a:t> </a:t>
            </a:r>
            <a:endParaRPr sz="9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1"/>
          <p:cNvSpPr/>
          <p:nvPr/>
        </p:nvSpPr>
        <p:spPr>
          <a:xfrm>
            <a:off x="744208" y="3633755"/>
            <a:ext cx="1299143" cy="1299143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8117" t="-14890" r="-28677" b="-7329"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11"/>
          <p:cNvSpPr/>
          <p:nvPr/>
        </p:nvSpPr>
        <p:spPr>
          <a:xfrm>
            <a:off x="4293198" y="2916861"/>
            <a:ext cx="1032854" cy="1031295"/>
          </a:xfrm>
          <a:prstGeom prst="rect">
            <a:avLst/>
          </a:prstGeom>
          <a:solidFill>
            <a:srgbClr val="62A25D"/>
          </a:solid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11"/>
          <p:cNvSpPr/>
          <p:nvPr/>
        </p:nvSpPr>
        <p:spPr>
          <a:xfrm>
            <a:off x="7391763" y="3948150"/>
            <a:ext cx="2075370" cy="2062590"/>
          </a:xfrm>
          <a:custGeom>
            <a:avLst/>
            <a:gdLst/>
            <a:ahLst/>
            <a:cxnLst/>
            <a:rect l="l" t="t" r="r" b="b"/>
            <a:pathLst>
              <a:path w="4357731" h="4125180" extrusionOk="0">
                <a:moveTo>
                  <a:pt x="0" y="0"/>
                </a:moveTo>
                <a:lnTo>
                  <a:pt x="4357731" y="0"/>
                </a:lnTo>
                <a:lnTo>
                  <a:pt x="4357731" y="4125179"/>
                </a:lnTo>
                <a:lnTo>
                  <a:pt x="0" y="41251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23504" r="-18309"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11"/>
          <p:cNvSpPr/>
          <p:nvPr/>
        </p:nvSpPr>
        <p:spPr>
          <a:xfrm>
            <a:off x="5326052" y="2916861"/>
            <a:ext cx="2075270" cy="2062590"/>
          </a:xfrm>
          <a:custGeom>
            <a:avLst/>
            <a:gdLst/>
            <a:ahLst/>
            <a:cxnLst/>
            <a:rect l="l" t="t" r="r" b="b"/>
            <a:pathLst>
              <a:path w="4150540" h="4125180" extrusionOk="0">
                <a:moveTo>
                  <a:pt x="0" y="0"/>
                </a:moveTo>
                <a:lnTo>
                  <a:pt x="4150540" y="0"/>
                </a:lnTo>
                <a:lnTo>
                  <a:pt x="4150540" y="4125179"/>
                </a:lnTo>
                <a:lnTo>
                  <a:pt x="0" y="41251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24747" r="-24286"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11"/>
          <p:cNvSpPr/>
          <p:nvPr/>
        </p:nvSpPr>
        <p:spPr>
          <a:xfrm>
            <a:off x="4293198" y="4979450"/>
            <a:ext cx="2065708" cy="1031295"/>
          </a:xfrm>
          <a:custGeom>
            <a:avLst/>
            <a:gdLst/>
            <a:ahLst/>
            <a:cxnLst/>
            <a:rect l="l" t="t" r="r" b="b"/>
            <a:pathLst>
              <a:path w="4131416" h="2062590" extrusionOk="0">
                <a:moveTo>
                  <a:pt x="0" y="0"/>
                </a:moveTo>
                <a:lnTo>
                  <a:pt x="4131416" y="0"/>
                </a:lnTo>
                <a:lnTo>
                  <a:pt x="4131416" y="2062590"/>
                </a:lnTo>
                <a:lnTo>
                  <a:pt x="0" y="20625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16766" b="-16764"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1"/>
          <p:cNvSpPr/>
          <p:nvPr/>
        </p:nvSpPr>
        <p:spPr>
          <a:xfrm>
            <a:off x="4024524" y="3944648"/>
            <a:ext cx="1301528" cy="1031295"/>
          </a:xfrm>
          <a:custGeom>
            <a:avLst/>
            <a:gdLst/>
            <a:ahLst/>
            <a:cxnLst/>
            <a:rect l="l" t="t" r="r" b="b"/>
            <a:pathLst>
              <a:path w="2603056" h="2062590" extrusionOk="0">
                <a:moveTo>
                  <a:pt x="0" y="0"/>
                </a:moveTo>
                <a:lnTo>
                  <a:pt x="2603056" y="0"/>
                </a:lnTo>
                <a:lnTo>
                  <a:pt x="2603056" y="2062590"/>
                </a:lnTo>
                <a:lnTo>
                  <a:pt x="0" y="20625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6719" t="-850" r="-21201" b="-6910"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1"/>
          <p:cNvSpPr/>
          <p:nvPr/>
        </p:nvSpPr>
        <p:spPr>
          <a:xfrm>
            <a:off x="7391760" y="2916861"/>
            <a:ext cx="2075270" cy="1031295"/>
          </a:xfrm>
          <a:prstGeom prst="rect">
            <a:avLst/>
          </a:prstGeom>
          <a:solidFill>
            <a:srgbClr val="FDCBDF"/>
          </a:solid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11"/>
          <p:cNvSpPr/>
          <p:nvPr/>
        </p:nvSpPr>
        <p:spPr>
          <a:xfrm>
            <a:off x="6358906" y="4979450"/>
            <a:ext cx="1037635" cy="1031295"/>
          </a:xfrm>
          <a:prstGeom prst="rect">
            <a:avLst/>
          </a:prstGeom>
          <a:solidFill>
            <a:srgbClr val="29285D"/>
          </a:solid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1"/>
          <p:cNvSpPr/>
          <p:nvPr/>
        </p:nvSpPr>
        <p:spPr>
          <a:xfrm>
            <a:off x="4293198" y="4969455"/>
            <a:ext cx="2065708" cy="1031295"/>
          </a:xfrm>
          <a:custGeom>
            <a:avLst/>
            <a:gdLst/>
            <a:ahLst/>
            <a:cxnLst/>
            <a:rect l="l" t="t" r="r" b="b"/>
            <a:pathLst>
              <a:path w="4131416" h="2062590" extrusionOk="0">
                <a:moveTo>
                  <a:pt x="0" y="0"/>
                </a:moveTo>
                <a:lnTo>
                  <a:pt x="4131416" y="0"/>
                </a:lnTo>
                <a:lnTo>
                  <a:pt x="4131416" y="2062590"/>
                </a:lnTo>
                <a:lnTo>
                  <a:pt x="0" y="20625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10088" b="-10087"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1"/>
          <p:cNvSpPr/>
          <p:nvPr/>
        </p:nvSpPr>
        <p:spPr>
          <a:xfrm>
            <a:off x="6358906" y="847255"/>
            <a:ext cx="1032854" cy="1038311"/>
          </a:xfrm>
          <a:prstGeom prst="rect">
            <a:avLst/>
          </a:prstGeom>
          <a:solidFill>
            <a:srgbClr val="5AC7C7"/>
          </a:solid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11"/>
          <p:cNvSpPr/>
          <p:nvPr/>
        </p:nvSpPr>
        <p:spPr>
          <a:xfrm>
            <a:off x="7391760" y="847255"/>
            <a:ext cx="2072734" cy="2069606"/>
          </a:xfrm>
          <a:custGeom>
            <a:avLst/>
            <a:gdLst/>
            <a:ahLst/>
            <a:cxnLst/>
            <a:rect l="l" t="t" r="r" b="b"/>
            <a:pathLst>
              <a:path w="4145468" h="4139211" extrusionOk="0">
                <a:moveTo>
                  <a:pt x="0" y="0"/>
                </a:moveTo>
                <a:lnTo>
                  <a:pt x="4145468" y="0"/>
                </a:lnTo>
                <a:lnTo>
                  <a:pt x="4145468" y="4139211"/>
                </a:lnTo>
                <a:lnTo>
                  <a:pt x="0" y="41392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l="-15777" t="-22777" r="-15222" b="-73956"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1"/>
          <p:cNvSpPr/>
          <p:nvPr/>
        </p:nvSpPr>
        <p:spPr>
          <a:xfrm>
            <a:off x="5326052" y="1769541"/>
            <a:ext cx="2065708" cy="1172858"/>
          </a:xfrm>
          <a:custGeom>
            <a:avLst/>
            <a:gdLst/>
            <a:ahLst/>
            <a:cxnLst/>
            <a:rect l="l" t="t" r="r" b="b"/>
            <a:pathLst>
              <a:path w="4131416" h="2345716" extrusionOk="0">
                <a:moveTo>
                  <a:pt x="0" y="0"/>
                </a:moveTo>
                <a:lnTo>
                  <a:pt x="4131416" y="0"/>
                </a:lnTo>
                <a:lnTo>
                  <a:pt x="4131416" y="2345716"/>
                </a:lnTo>
                <a:lnTo>
                  <a:pt x="0" y="23457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l="-12196" r="-1813"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1"/>
          <p:cNvSpPr/>
          <p:nvPr/>
        </p:nvSpPr>
        <p:spPr>
          <a:xfrm>
            <a:off x="7391760" y="2916861"/>
            <a:ext cx="2065708" cy="1031295"/>
          </a:xfrm>
          <a:custGeom>
            <a:avLst/>
            <a:gdLst/>
            <a:ahLst/>
            <a:cxnLst/>
            <a:rect l="l" t="t" r="r" b="b"/>
            <a:pathLst>
              <a:path w="4131416" h="2062590" extrusionOk="0">
                <a:moveTo>
                  <a:pt x="0" y="0"/>
                </a:moveTo>
                <a:lnTo>
                  <a:pt x="4131416" y="0"/>
                </a:lnTo>
                <a:lnTo>
                  <a:pt x="4131416" y="2062590"/>
                </a:lnTo>
                <a:lnTo>
                  <a:pt x="0" y="20625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t="-25959" b="-7737"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1"/>
          <p:cNvSpPr txBox="1"/>
          <p:nvPr/>
        </p:nvSpPr>
        <p:spPr>
          <a:xfrm>
            <a:off x="414984" y="1679883"/>
            <a:ext cx="4602450" cy="976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6"/>
              </a:lnSpc>
            </a:pPr>
            <a:r>
              <a:rPr lang="en-US" sz="2759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Workforce Center </a:t>
            </a:r>
            <a:endParaRPr sz="100">
              <a:latin typeface="Merriweather"/>
              <a:ea typeface="Merriweather"/>
              <a:cs typeface="Merriweather"/>
              <a:sym typeface="Merriweather"/>
            </a:endParaRPr>
          </a:p>
          <a:p>
            <a:pPr>
              <a:lnSpc>
                <a:spcPct val="115006"/>
              </a:lnSpc>
            </a:pPr>
            <a:r>
              <a:rPr lang="en-US" sz="2759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for Precision Medicine </a:t>
            </a:r>
            <a:endParaRPr sz="1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67" name="Google Shape;267;p11"/>
          <p:cNvSpPr txBox="1"/>
          <p:nvPr/>
        </p:nvSpPr>
        <p:spPr>
          <a:xfrm>
            <a:off x="422705" y="1356885"/>
            <a:ext cx="3739589" cy="22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1004"/>
              </a:lnSpc>
            </a:pPr>
            <a:r>
              <a:rPr lang="en-US" sz="1205" b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THE WORK</a:t>
            </a:r>
            <a:endParaRPr sz="900"/>
          </a:p>
        </p:txBody>
      </p:sp>
      <p:sp>
        <p:nvSpPr>
          <p:cNvPr id="268" name="Google Shape;268;p11"/>
          <p:cNvSpPr txBox="1"/>
          <p:nvPr/>
        </p:nvSpPr>
        <p:spPr>
          <a:xfrm>
            <a:off x="456042" y="2768647"/>
            <a:ext cx="3585600" cy="280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15"/>
              </a:lnSpc>
            </a:pPr>
            <a:r>
              <a:rPr lang="en-US" sz="13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A </a:t>
            </a:r>
            <a:r>
              <a:rPr lang="en-US" sz="1300">
                <a:latin typeface="Public Sans"/>
                <a:ea typeface="Public Sans"/>
                <a:cs typeface="Public Sans"/>
                <a:sym typeface="Public Sans"/>
              </a:rPr>
              <a:t>C</a:t>
            </a:r>
            <a:r>
              <a:rPr lang="en-US" sz="13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entralized, </a:t>
            </a:r>
            <a:r>
              <a:rPr lang="en-US" sz="1300">
                <a:latin typeface="Public Sans"/>
                <a:ea typeface="Public Sans"/>
                <a:cs typeface="Public Sans"/>
                <a:sym typeface="Public Sans"/>
              </a:rPr>
              <a:t>H</a:t>
            </a:r>
            <a:r>
              <a:rPr lang="en-US" sz="13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ub-based </a:t>
            </a:r>
            <a:r>
              <a:rPr lang="en-US" sz="1300">
                <a:latin typeface="Public Sans"/>
                <a:ea typeface="Public Sans"/>
                <a:cs typeface="Public Sans"/>
                <a:sym typeface="Public Sans"/>
              </a:rPr>
              <a:t>T</a:t>
            </a:r>
            <a:r>
              <a:rPr lang="en-US" sz="13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alent </a:t>
            </a:r>
            <a:r>
              <a:rPr lang="en-US" sz="1300">
                <a:latin typeface="Public Sans"/>
                <a:ea typeface="Public Sans"/>
                <a:cs typeface="Public Sans"/>
                <a:sym typeface="Public Sans"/>
              </a:rPr>
              <a:t>C</a:t>
            </a:r>
            <a:r>
              <a:rPr lang="en-US" sz="13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enter</a:t>
            </a:r>
            <a:endParaRPr sz="900"/>
          </a:p>
        </p:txBody>
      </p:sp>
      <p:sp>
        <p:nvSpPr>
          <p:cNvPr id="269" name="Google Shape;269;p11"/>
          <p:cNvSpPr txBox="1"/>
          <p:nvPr/>
        </p:nvSpPr>
        <p:spPr>
          <a:xfrm>
            <a:off x="-165404" y="5037672"/>
            <a:ext cx="3156450" cy="33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4976"/>
              </a:lnSpc>
            </a:pPr>
            <a:r>
              <a:rPr lang="en-US" sz="952" b="1">
                <a:solidFill>
                  <a:srgbClr val="000000"/>
                </a:solidFill>
              </a:rPr>
              <a:t>ZAKIYYAH ALI</a:t>
            </a:r>
            <a:endParaRPr sz="400" b="1"/>
          </a:p>
          <a:p>
            <a:pPr algn="ctr">
              <a:lnSpc>
                <a:spcPct val="114976"/>
              </a:lnSpc>
            </a:pPr>
            <a:r>
              <a:rPr lang="en-US" sz="95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TECH COUNCIL OF DELAWARE </a:t>
            </a:r>
            <a:endParaRPr sz="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2"/>
          <p:cNvSpPr txBox="1"/>
          <p:nvPr/>
        </p:nvSpPr>
        <p:spPr>
          <a:xfrm>
            <a:off x="1300525" y="2861213"/>
            <a:ext cx="5718900" cy="477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1002"/>
              </a:lnSpc>
            </a:pPr>
            <a:r>
              <a:rPr lang="en-US" sz="2564">
                <a:solidFill>
                  <a:srgbClr val="327A93"/>
                </a:solidFill>
                <a:latin typeface="Merriweather"/>
                <a:ea typeface="Merriweather"/>
                <a:cs typeface="Merriweather"/>
                <a:sym typeface="Merriweather"/>
              </a:rPr>
              <a:t>“Virtua Health can’t do it alone.”</a:t>
            </a:r>
            <a:endParaRPr sz="900">
              <a:solidFill>
                <a:srgbClr val="327A93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75" name="Google Shape;275;p12"/>
          <p:cNvSpPr txBox="1"/>
          <p:nvPr/>
        </p:nvSpPr>
        <p:spPr>
          <a:xfrm>
            <a:off x="4743450" y="3534512"/>
            <a:ext cx="3585600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15"/>
              </a:lnSpc>
            </a:pPr>
            <a:r>
              <a:rPr lang="en-US" sz="1300" b="1">
                <a:solidFill>
                  <a:srgbClr val="327A93"/>
                </a:solidFill>
                <a:latin typeface="Public Sans"/>
                <a:ea typeface="Public Sans"/>
                <a:cs typeface="Public Sans"/>
                <a:sym typeface="Public Sans"/>
              </a:rPr>
              <a:t>Reg Blaber, Executive Vice President </a:t>
            </a:r>
            <a:endParaRPr sz="900" b="1">
              <a:solidFill>
                <a:srgbClr val="327A93"/>
              </a:solidFill>
            </a:endParaRPr>
          </a:p>
          <a:p>
            <a:pPr>
              <a:lnSpc>
                <a:spcPct val="140015"/>
              </a:lnSpc>
            </a:pPr>
            <a:r>
              <a:rPr lang="en-US" sz="1300" b="1">
                <a:solidFill>
                  <a:srgbClr val="327A93"/>
                </a:solidFill>
                <a:latin typeface="Public Sans"/>
                <a:ea typeface="Public Sans"/>
                <a:cs typeface="Public Sans"/>
                <a:sym typeface="Public Sans"/>
              </a:rPr>
              <a:t>and Chief Clinical Officer at Virtua Health</a:t>
            </a:r>
            <a:endParaRPr sz="900" b="1">
              <a:solidFill>
                <a:srgbClr val="327A93"/>
              </a:solidFill>
            </a:endParaRPr>
          </a:p>
        </p:txBody>
      </p:sp>
      <p:grpSp>
        <p:nvGrpSpPr>
          <p:cNvPr id="276" name="Google Shape;276;p12"/>
          <p:cNvGrpSpPr/>
          <p:nvPr/>
        </p:nvGrpSpPr>
        <p:grpSpPr>
          <a:xfrm>
            <a:off x="361447" y="1194325"/>
            <a:ext cx="2136201" cy="346052"/>
            <a:chOff x="0" y="-19050"/>
            <a:chExt cx="4787988" cy="775625"/>
          </a:xfrm>
        </p:grpSpPr>
        <p:sp>
          <p:nvSpPr>
            <p:cNvPr id="277" name="Google Shape;277;p12"/>
            <p:cNvSpPr/>
            <p:nvPr/>
          </p:nvSpPr>
          <p:spPr>
            <a:xfrm>
              <a:off x="0" y="0"/>
              <a:ext cx="4787988" cy="756575"/>
            </a:xfrm>
            <a:custGeom>
              <a:avLst/>
              <a:gdLst/>
              <a:ahLst/>
              <a:cxnLst/>
              <a:rect l="l" t="t" r="r" b="b"/>
              <a:pathLst>
                <a:path w="4787988" h="756575" extrusionOk="0">
                  <a:moveTo>
                    <a:pt x="39866" y="0"/>
                  </a:moveTo>
                  <a:lnTo>
                    <a:pt x="4748122" y="0"/>
                  </a:lnTo>
                  <a:cubicBezTo>
                    <a:pt x="4758695" y="0"/>
                    <a:pt x="4768835" y="4200"/>
                    <a:pt x="4776311" y="11676"/>
                  </a:cubicBezTo>
                  <a:cubicBezTo>
                    <a:pt x="4783787" y="19153"/>
                    <a:pt x="4787988" y="29293"/>
                    <a:pt x="4787988" y="39866"/>
                  </a:cubicBezTo>
                  <a:lnTo>
                    <a:pt x="4787988" y="716710"/>
                  </a:lnTo>
                  <a:cubicBezTo>
                    <a:pt x="4787988" y="727283"/>
                    <a:pt x="4783787" y="737423"/>
                    <a:pt x="4776311" y="744899"/>
                  </a:cubicBezTo>
                  <a:cubicBezTo>
                    <a:pt x="4768835" y="752375"/>
                    <a:pt x="4758695" y="756575"/>
                    <a:pt x="4748122" y="756575"/>
                  </a:cubicBezTo>
                  <a:lnTo>
                    <a:pt x="39866" y="756575"/>
                  </a:lnTo>
                  <a:cubicBezTo>
                    <a:pt x="29293" y="756575"/>
                    <a:pt x="19153" y="752375"/>
                    <a:pt x="11676" y="744899"/>
                  </a:cubicBezTo>
                  <a:cubicBezTo>
                    <a:pt x="4200" y="737423"/>
                    <a:pt x="0" y="727283"/>
                    <a:pt x="0" y="716710"/>
                  </a:cubicBezTo>
                  <a:lnTo>
                    <a:pt x="0" y="39866"/>
                  </a:lnTo>
                  <a:cubicBezTo>
                    <a:pt x="0" y="29293"/>
                    <a:pt x="4200" y="19153"/>
                    <a:pt x="11676" y="11676"/>
                  </a:cubicBezTo>
                  <a:cubicBezTo>
                    <a:pt x="19153" y="4200"/>
                    <a:pt x="29293" y="0"/>
                    <a:pt x="39866" y="0"/>
                  </a:cubicBezTo>
                  <a:close/>
                </a:path>
              </a:pathLst>
            </a:custGeom>
            <a:solidFill>
              <a:srgbClr val="DBEEF8"/>
            </a:solidFill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2"/>
            <p:cNvSpPr txBox="1"/>
            <p:nvPr/>
          </p:nvSpPr>
          <p:spPr>
            <a:xfrm>
              <a:off x="0" y="-19050"/>
              <a:ext cx="4787988" cy="775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63" tIns="13963" rIns="13963" bIns="13963" anchor="ctr" anchorCtr="0">
              <a:noAutofit/>
            </a:bodyPr>
            <a:lstStyle/>
            <a:p>
              <a:pPr algn="ctr">
                <a:lnSpc>
                  <a:spcPct val="120008"/>
                </a:lnSpc>
              </a:pPr>
              <a:r>
                <a:rPr lang="en-US" sz="1210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Companies/Employers</a:t>
              </a:r>
              <a:endParaRPr sz="900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3"/>
          <p:cNvSpPr txBox="1"/>
          <p:nvPr/>
        </p:nvSpPr>
        <p:spPr>
          <a:xfrm>
            <a:off x="361447" y="1268238"/>
            <a:ext cx="4532850" cy="414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1015"/>
              </a:lnSpc>
            </a:pPr>
            <a:r>
              <a:rPr lang="en-US" sz="2225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The Current State </a:t>
            </a:r>
            <a:endParaRPr sz="9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84" name="Google Shape;284;p13"/>
          <p:cNvSpPr txBox="1"/>
          <p:nvPr/>
        </p:nvSpPr>
        <p:spPr>
          <a:xfrm>
            <a:off x="361447" y="1809120"/>
            <a:ext cx="5655750" cy="174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9"/>
              </a:lnSpc>
            </a:pPr>
            <a:r>
              <a:rPr lang="en-US" sz="2050" b="1">
                <a:solidFill>
                  <a:srgbClr val="327A93"/>
                </a:solidFill>
                <a:latin typeface="Public Sans"/>
                <a:ea typeface="Public Sans"/>
                <a:cs typeface="Public Sans"/>
                <a:sym typeface="Public Sans"/>
              </a:rPr>
              <a:t>There are few training programs focused </a:t>
            </a:r>
            <a:endParaRPr sz="900">
              <a:solidFill>
                <a:srgbClr val="327A93"/>
              </a:solidFill>
            </a:endParaRPr>
          </a:p>
          <a:p>
            <a:pPr>
              <a:lnSpc>
                <a:spcPct val="140009"/>
              </a:lnSpc>
            </a:pPr>
            <a:r>
              <a:rPr lang="en-US" sz="2050" b="1">
                <a:solidFill>
                  <a:srgbClr val="327A93"/>
                </a:solidFill>
                <a:latin typeface="Public Sans"/>
                <a:ea typeface="Public Sans"/>
                <a:cs typeface="Public Sans"/>
                <a:sym typeface="Public Sans"/>
              </a:rPr>
              <a:t>on middle-skill Precision Medicine positions.</a:t>
            </a:r>
            <a:endParaRPr sz="900">
              <a:solidFill>
                <a:srgbClr val="327A93"/>
              </a:solidFill>
            </a:endParaRPr>
          </a:p>
          <a:p>
            <a:pPr>
              <a:lnSpc>
                <a:spcPct val="95608"/>
              </a:lnSpc>
            </a:pPr>
            <a:endParaRPr sz="2050" b="1">
              <a:solidFill>
                <a:srgbClr val="000000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>
              <a:lnSpc>
                <a:spcPct val="140014"/>
              </a:lnSpc>
            </a:pPr>
            <a:r>
              <a:rPr lang="en-US" sz="13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There are no programs training workers for multidisciplinary roles </a:t>
            </a:r>
            <a:endParaRPr sz="600"/>
          </a:p>
          <a:p>
            <a:pPr>
              <a:lnSpc>
                <a:spcPct val="140014"/>
              </a:lnSpc>
            </a:pPr>
            <a:r>
              <a:rPr lang="en-US" sz="13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or preparing talent to work in a Precision </a:t>
            </a:r>
            <a:r>
              <a:rPr lang="en-US" sz="1300">
                <a:latin typeface="Public Sans"/>
                <a:ea typeface="Public Sans"/>
                <a:cs typeface="Public Sans"/>
                <a:sym typeface="Public Sans"/>
              </a:rPr>
              <a:t>M</a:t>
            </a:r>
            <a:r>
              <a:rPr lang="en-US" sz="13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edicine </a:t>
            </a:r>
            <a:r>
              <a:rPr lang="en-US" sz="1300">
                <a:latin typeface="Public Sans"/>
                <a:ea typeface="Public Sans"/>
                <a:cs typeface="Public Sans"/>
                <a:sym typeface="Public Sans"/>
              </a:rPr>
              <a:t>T</a:t>
            </a:r>
            <a:r>
              <a:rPr lang="en-US" sz="13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ech </a:t>
            </a:r>
            <a:r>
              <a:rPr lang="en-US" sz="1300">
                <a:latin typeface="Public Sans"/>
                <a:ea typeface="Public Sans"/>
                <a:cs typeface="Public Sans"/>
                <a:sym typeface="Public Sans"/>
              </a:rPr>
              <a:t>H</a:t>
            </a:r>
            <a:r>
              <a:rPr lang="en-US" sz="13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ub. </a:t>
            </a:r>
            <a:endParaRPr sz="600"/>
          </a:p>
        </p:txBody>
      </p:sp>
      <p:sp>
        <p:nvSpPr>
          <p:cNvPr id="285" name="Google Shape;285;p13"/>
          <p:cNvSpPr/>
          <p:nvPr/>
        </p:nvSpPr>
        <p:spPr>
          <a:xfrm>
            <a:off x="6040528" y="3275018"/>
            <a:ext cx="1762472" cy="176247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6323" r="-6322"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6" name="Google Shape;286;p13"/>
          <p:cNvGrpSpPr/>
          <p:nvPr/>
        </p:nvGrpSpPr>
        <p:grpSpPr>
          <a:xfrm>
            <a:off x="6620954" y="3421429"/>
            <a:ext cx="2115009" cy="636105"/>
            <a:chOff x="0" y="-19050"/>
            <a:chExt cx="5321499" cy="1600481"/>
          </a:xfrm>
        </p:grpSpPr>
        <p:sp>
          <p:nvSpPr>
            <p:cNvPr id="287" name="Google Shape;287;p13"/>
            <p:cNvSpPr/>
            <p:nvPr/>
          </p:nvSpPr>
          <p:spPr>
            <a:xfrm>
              <a:off x="0" y="0"/>
              <a:ext cx="5321499" cy="1581431"/>
            </a:xfrm>
            <a:custGeom>
              <a:avLst/>
              <a:gdLst/>
              <a:ahLst/>
              <a:cxnLst/>
              <a:rect l="l" t="t" r="r" b="b"/>
              <a:pathLst>
                <a:path w="5321499" h="1581431" extrusionOk="0">
                  <a:moveTo>
                    <a:pt x="40265" y="0"/>
                  </a:moveTo>
                  <a:lnTo>
                    <a:pt x="5281234" y="0"/>
                  </a:lnTo>
                  <a:cubicBezTo>
                    <a:pt x="5291913" y="0"/>
                    <a:pt x="5302154" y="4242"/>
                    <a:pt x="5309705" y="11793"/>
                  </a:cubicBezTo>
                  <a:cubicBezTo>
                    <a:pt x="5317256" y="19345"/>
                    <a:pt x="5321499" y="29586"/>
                    <a:pt x="5321499" y="40265"/>
                  </a:cubicBezTo>
                  <a:lnTo>
                    <a:pt x="5321499" y="1541166"/>
                  </a:lnTo>
                  <a:cubicBezTo>
                    <a:pt x="5321499" y="1551845"/>
                    <a:pt x="5317256" y="1562086"/>
                    <a:pt x="5309705" y="1569637"/>
                  </a:cubicBezTo>
                  <a:cubicBezTo>
                    <a:pt x="5302154" y="1577189"/>
                    <a:pt x="5291913" y="1581431"/>
                    <a:pt x="5281234" y="1581431"/>
                  </a:cubicBezTo>
                  <a:lnTo>
                    <a:pt x="40265" y="1581431"/>
                  </a:lnTo>
                  <a:cubicBezTo>
                    <a:pt x="18027" y="1581431"/>
                    <a:pt x="0" y="1563403"/>
                    <a:pt x="0" y="1541166"/>
                  </a:cubicBezTo>
                  <a:lnTo>
                    <a:pt x="0" y="40265"/>
                  </a:lnTo>
                  <a:cubicBezTo>
                    <a:pt x="0" y="18027"/>
                    <a:pt x="18027" y="0"/>
                    <a:pt x="40265" y="0"/>
                  </a:cubicBezTo>
                  <a:close/>
                </a:path>
              </a:pathLst>
            </a:custGeom>
            <a:solidFill>
              <a:srgbClr val="DBEEF8"/>
            </a:solidFill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13"/>
            <p:cNvSpPr txBox="1"/>
            <p:nvPr/>
          </p:nvSpPr>
          <p:spPr>
            <a:xfrm>
              <a:off x="0" y="-19050"/>
              <a:ext cx="5321499" cy="16004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588" tIns="15588" rIns="15588" bIns="15588" anchor="ctr" anchorCtr="0">
              <a:noAutofit/>
            </a:bodyPr>
            <a:lstStyle/>
            <a:p>
              <a:pPr algn="ctr">
                <a:lnSpc>
                  <a:spcPct val="120008"/>
                </a:lnSpc>
              </a:pPr>
              <a:r>
                <a:rPr lang="en-US" sz="1210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How do we deliver new AI training to our team?  </a:t>
              </a:r>
              <a:endParaRPr sz="900"/>
            </a:p>
          </p:txBody>
        </p:sp>
      </p:grpSp>
      <p:sp>
        <p:nvSpPr>
          <p:cNvPr id="289" name="Google Shape;289;p13"/>
          <p:cNvSpPr txBox="1"/>
          <p:nvPr/>
        </p:nvSpPr>
        <p:spPr>
          <a:xfrm>
            <a:off x="5814853" y="5255532"/>
            <a:ext cx="2213821" cy="4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4991"/>
              </a:lnSpc>
            </a:pPr>
            <a:r>
              <a:rPr lang="en-US" sz="11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WISTAR INSTITUTE EMPLOYER</a:t>
            </a:r>
            <a:endParaRPr sz="9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4"/>
          <p:cNvSpPr txBox="1"/>
          <p:nvPr/>
        </p:nvSpPr>
        <p:spPr>
          <a:xfrm>
            <a:off x="361447" y="1268238"/>
            <a:ext cx="5163150" cy="414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1015"/>
              </a:lnSpc>
            </a:pPr>
            <a:r>
              <a:rPr lang="en-US" sz="2225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Introducing the Workforce Center</a:t>
            </a:r>
            <a:endParaRPr sz="9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95" name="Google Shape;295;p14"/>
          <p:cNvSpPr txBox="1"/>
          <p:nvPr/>
        </p:nvSpPr>
        <p:spPr>
          <a:xfrm>
            <a:off x="196815" y="2742107"/>
            <a:ext cx="4198723" cy="1685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15149" lvl="1" indent="-157575">
              <a:lnSpc>
                <a:spcPct val="150000"/>
              </a:lnSpc>
              <a:buClr>
                <a:srgbClr val="327A93"/>
              </a:buClr>
              <a:buSzPts val="2919"/>
              <a:buFont typeface="Public Sans"/>
              <a:buAutoNum type="arabicPeriod"/>
            </a:pPr>
            <a:r>
              <a:rPr lang="en-US" sz="1460" b="1">
                <a:solidFill>
                  <a:srgbClr val="327A93"/>
                </a:solidFill>
                <a:latin typeface="Public Sans"/>
                <a:ea typeface="Public Sans"/>
                <a:cs typeface="Public Sans"/>
                <a:sym typeface="Public Sans"/>
              </a:rPr>
              <a:t>Centralized Operations*</a:t>
            </a:r>
            <a:endParaRPr sz="900">
              <a:solidFill>
                <a:srgbClr val="327A93"/>
              </a:solidFill>
            </a:endParaRPr>
          </a:p>
          <a:p>
            <a:pPr marL="315149" lvl="1" indent="-157575">
              <a:lnSpc>
                <a:spcPct val="150000"/>
              </a:lnSpc>
              <a:buClr>
                <a:srgbClr val="327A93"/>
              </a:buClr>
              <a:buSzPts val="2919"/>
              <a:buFont typeface="Public Sans"/>
              <a:buAutoNum type="arabicPeriod"/>
            </a:pPr>
            <a:r>
              <a:rPr lang="en-US" sz="1460" b="1">
                <a:solidFill>
                  <a:srgbClr val="327A93"/>
                </a:solidFill>
                <a:latin typeface="Public Sans"/>
                <a:ea typeface="Public Sans"/>
                <a:cs typeface="Public Sans"/>
                <a:sym typeface="Public Sans"/>
              </a:rPr>
              <a:t> Earn-and-Learn Model</a:t>
            </a:r>
            <a:endParaRPr sz="900">
              <a:solidFill>
                <a:srgbClr val="327A93"/>
              </a:solidFill>
            </a:endParaRPr>
          </a:p>
          <a:p>
            <a:pPr marL="315149" lvl="1" indent="-157575">
              <a:lnSpc>
                <a:spcPct val="150000"/>
              </a:lnSpc>
              <a:buClr>
                <a:srgbClr val="327A93"/>
              </a:buClr>
              <a:buSzPts val="2919"/>
              <a:buFont typeface="Public Sans"/>
              <a:buAutoNum type="arabicPeriod"/>
            </a:pPr>
            <a:r>
              <a:rPr lang="en-US" sz="1460" b="1">
                <a:solidFill>
                  <a:srgbClr val="327A93"/>
                </a:solidFill>
                <a:latin typeface="Public Sans"/>
                <a:ea typeface="Public Sans"/>
                <a:cs typeface="Public Sans"/>
                <a:sym typeface="Public Sans"/>
              </a:rPr>
              <a:t> Temp-to-Permanent Placement Strategy </a:t>
            </a:r>
            <a:endParaRPr sz="900">
              <a:solidFill>
                <a:srgbClr val="327A93"/>
              </a:solidFill>
            </a:endParaRPr>
          </a:p>
          <a:p>
            <a:pPr marL="315149" lvl="1" indent="-157575">
              <a:lnSpc>
                <a:spcPct val="150000"/>
              </a:lnSpc>
              <a:buClr>
                <a:srgbClr val="327A93"/>
              </a:buClr>
              <a:buSzPts val="2919"/>
              <a:buFont typeface="Public Sans"/>
              <a:buAutoNum type="arabicPeriod"/>
            </a:pPr>
            <a:r>
              <a:rPr lang="en-US" sz="1460" b="1">
                <a:solidFill>
                  <a:srgbClr val="327A93"/>
                </a:solidFill>
                <a:latin typeface="Public Sans"/>
                <a:ea typeface="Public Sans"/>
                <a:cs typeface="Public Sans"/>
                <a:sym typeface="Public Sans"/>
              </a:rPr>
              <a:t> Employer-Led Program Design </a:t>
            </a:r>
            <a:br>
              <a:rPr lang="en-US" sz="1460" b="1">
                <a:solidFill>
                  <a:srgbClr val="327A93"/>
                </a:solidFill>
                <a:latin typeface="Public Sans"/>
                <a:ea typeface="Public Sans"/>
                <a:cs typeface="Public Sans"/>
                <a:sym typeface="Public Sans"/>
              </a:rPr>
            </a:br>
            <a:r>
              <a:rPr lang="en-US" sz="1460" b="1">
                <a:solidFill>
                  <a:srgbClr val="327A93"/>
                </a:solidFill>
                <a:latin typeface="Public Sans"/>
                <a:ea typeface="Public Sans"/>
                <a:cs typeface="Public Sans"/>
                <a:sym typeface="Public Sans"/>
              </a:rPr>
              <a:t>&amp; Talent Development</a:t>
            </a:r>
            <a:endParaRPr sz="900">
              <a:solidFill>
                <a:srgbClr val="327A93"/>
              </a:solidFill>
            </a:endParaRPr>
          </a:p>
        </p:txBody>
      </p:sp>
      <p:sp>
        <p:nvSpPr>
          <p:cNvPr id="296" name="Google Shape;296;p14"/>
          <p:cNvSpPr txBox="1"/>
          <p:nvPr/>
        </p:nvSpPr>
        <p:spPr>
          <a:xfrm>
            <a:off x="361450" y="5128850"/>
            <a:ext cx="4528800" cy="709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7"/>
              </a:lnSpc>
            </a:pPr>
            <a:r>
              <a:rPr lang="en-US" sz="96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*recruitment, training, placement, &amp; ongoing support.</a:t>
            </a:r>
            <a:endParaRPr sz="400"/>
          </a:p>
          <a:p>
            <a:pPr>
              <a:lnSpc>
                <a:spcPct val="120007"/>
              </a:lnSpc>
            </a:pPr>
            <a:endParaRPr sz="960">
              <a:solidFill>
                <a:srgbClr val="000000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>
              <a:lnSpc>
                <a:spcPct val="120007"/>
              </a:lnSpc>
            </a:pPr>
            <a:r>
              <a:rPr lang="en-US" sz="96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Trainees are hired by employer of record in temporary role</a:t>
            </a:r>
            <a:r>
              <a:rPr lang="en-US" sz="960"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96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compensated during training</a:t>
            </a:r>
            <a:r>
              <a:rPr lang="en-US" sz="960">
                <a:latin typeface="Public Sans"/>
                <a:ea typeface="Public Sans"/>
                <a:cs typeface="Public Sans"/>
                <a:sym typeface="Public Sans"/>
              </a:rPr>
              <a:t>, and promoted into permanent role upon program completion.</a:t>
            </a:r>
            <a:endParaRPr sz="400"/>
          </a:p>
        </p:txBody>
      </p:sp>
      <p:sp>
        <p:nvSpPr>
          <p:cNvPr id="297" name="Google Shape;297;p14"/>
          <p:cNvSpPr txBox="1"/>
          <p:nvPr/>
        </p:nvSpPr>
        <p:spPr>
          <a:xfrm>
            <a:off x="361447" y="1703323"/>
            <a:ext cx="504626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36998"/>
              </a:lnSpc>
            </a:pPr>
            <a:r>
              <a:rPr lang="en-US" sz="146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The Workforce Center for Precision Medicine is the proposed vehicle by which the PROPEL Tech Hub can implement a Hub-Based Workforce Model.</a:t>
            </a:r>
            <a:endParaRPr sz="900"/>
          </a:p>
        </p:txBody>
      </p:sp>
      <p:pic>
        <p:nvPicPr>
          <p:cNvPr id="298" name="Google Shape;29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7715" y="3448963"/>
            <a:ext cx="3583936" cy="2390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7663" y="925538"/>
            <a:ext cx="3587945" cy="2390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15"/>
          <p:cNvGrpSpPr/>
          <p:nvPr/>
        </p:nvGrpSpPr>
        <p:grpSpPr>
          <a:xfrm>
            <a:off x="1773639" y="2434908"/>
            <a:ext cx="2293474" cy="2293474"/>
            <a:chOff x="0" y="0"/>
            <a:chExt cx="6115931" cy="6115931"/>
          </a:xfrm>
        </p:grpSpPr>
        <p:grpSp>
          <p:nvGrpSpPr>
            <p:cNvPr id="305" name="Google Shape;305;p15"/>
            <p:cNvGrpSpPr/>
            <p:nvPr/>
          </p:nvGrpSpPr>
          <p:grpSpPr>
            <a:xfrm>
              <a:off x="0" y="0"/>
              <a:ext cx="6115931" cy="6115931"/>
              <a:chOff x="0" y="0"/>
              <a:chExt cx="812800" cy="812800"/>
            </a:xfrm>
          </p:grpSpPr>
          <p:sp>
            <p:nvSpPr>
              <p:cNvPr id="306" name="Google Shape;306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033"/>
              </a:solidFill>
              <a:ln>
                <a:noFill/>
              </a:ln>
            </p:spPr>
            <p:txBody>
              <a:bodyPr spcFirstLastPara="1" wrap="square" lIns="45713" tIns="22850" rIns="45713" bIns="22850" anchor="t" anchorCtr="0">
                <a:noAutofit/>
              </a:bodyPr>
              <a:lstStyle/>
              <a:p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Google Shape;307;p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7913" tIns="37913" rIns="37913" bIns="37913" anchor="ctr" anchorCtr="0">
                <a:noAutofit/>
              </a:bodyPr>
              <a:lstStyle/>
              <a:p>
                <a:pPr algn="ctr">
                  <a:lnSpc>
                    <a:spcPct val="161277"/>
                  </a:lnSpc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8" name="Google Shape;308;p15"/>
            <p:cNvSpPr txBox="1"/>
            <p:nvPr/>
          </p:nvSpPr>
          <p:spPr>
            <a:xfrm>
              <a:off x="1427912" y="1475707"/>
              <a:ext cx="3926699" cy="40140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20024"/>
                </a:lnSpc>
              </a:pPr>
              <a:r>
                <a:rPr lang="en-US" sz="2038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Workforce</a:t>
              </a:r>
              <a:endParaRPr sz="900"/>
            </a:p>
            <a:p>
              <a:pPr>
                <a:lnSpc>
                  <a:spcPct val="120024"/>
                </a:lnSpc>
              </a:pPr>
              <a:r>
                <a:rPr lang="en-US" sz="2038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Center for Precision Medicine</a:t>
              </a:r>
              <a:endParaRPr sz="900"/>
            </a:p>
          </p:txBody>
        </p:sp>
      </p:grpSp>
      <p:grpSp>
        <p:nvGrpSpPr>
          <p:cNvPr id="309" name="Google Shape;309;p15"/>
          <p:cNvGrpSpPr/>
          <p:nvPr/>
        </p:nvGrpSpPr>
        <p:grpSpPr>
          <a:xfrm>
            <a:off x="3273795" y="1198152"/>
            <a:ext cx="1310401" cy="1310401"/>
            <a:chOff x="0" y="0"/>
            <a:chExt cx="3494402" cy="3494402"/>
          </a:xfrm>
        </p:grpSpPr>
        <p:grpSp>
          <p:nvGrpSpPr>
            <p:cNvPr id="310" name="Google Shape;310;p15"/>
            <p:cNvGrpSpPr/>
            <p:nvPr/>
          </p:nvGrpSpPr>
          <p:grpSpPr>
            <a:xfrm>
              <a:off x="0" y="0"/>
              <a:ext cx="3494402" cy="3494402"/>
              <a:chOff x="0" y="0"/>
              <a:chExt cx="812800" cy="812800"/>
            </a:xfrm>
          </p:grpSpPr>
          <p:sp>
            <p:nvSpPr>
              <p:cNvPr id="311" name="Google Shape;311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4F09B"/>
              </a:solidFill>
              <a:ln>
                <a:noFill/>
              </a:ln>
            </p:spPr>
            <p:txBody>
              <a:bodyPr spcFirstLastPara="1" wrap="square" lIns="45713" tIns="22850" rIns="45713" bIns="22850" anchor="t" anchorCtr="0">
                <a:noAutofit/>
              </a:bodyPr>
              <a:lstStyle/>
              <a:p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noAutofit/>
              </a:bodyPr>
              <a:lstStyle/>
              <a:p>
                <a:pPr algn="ctr">
                  <a:lnSpc>
                    <a:spcPct val="161277"/>
                  </a:lnSpc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3" name="Google Shape;313;p15"/>
            <p:cNvSpPr txBox="1"/>
            <p:nvPr/>
          </p:nvSpPr>
          <p:spPr>
            <a:xfrm>
              <a:off x="426229" y="1122821"/>
              <a:ext cx="2645575" cy="13788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20035"/>
                </a:lnSpc>
              </a:pPr>
              <a:r>
                <a:rPr lang="en-US" sz="1400">
                  <a:latin typeface="Public Sans"/>
                  <a:sym typeface="Public Sans"/>
                </a:rPr>
                <a:t>The Region &amp; Patients</a:t>
              </a:r>
              <a:endParaRPr lang="en-US" sz="900"/>
            </a:p>
          </p:txBody>
        </p:sp>
      </p:grpSp>
      <p:grpSp>
        <p:nvGrpSpPr>
          <p:cNvPr id="314" name="Google Shape;314;p15"/>
          <p:cNvGrpSpPr/>
          <p:nvPr/>
        </p:nvGrpSpPr>
        <p:grpSpPr>
          <a:xfrm>
            <a:off x="433138" y="3849817"/>
            <a:ext cx="1259289" cy="1259289"/>
            <a:chOff x="0" y="0"/>
            <a:chExt cx="3358104" cy="3358104"/>
          </a:xfrm>
        </p:grpSpPr>
        <p:grpSp>
          <p:nvGrpSpPr>
            <p:cNvPr id="315" name="Google Shape;315;p15"/>
            <p:cNvGrpSpPr/>
            <p:nvPr/>
          </p:nvGrpSpPr>
          <p:grpSpPr>
            <a:xfrm>
              <a:off x="0" y="0"/>
              <a:ext cx="3358104" cy="3358104"/>
              <a:chOff x="0" y="0"/>
              <a:chExt cx="812800" cy="812800"/>
            </a:xfrm>
          </p:grpSpPr>
          <p:sp>
            <p:nvSpPr>
              <p:cNvPr id="316" name="Google Shape;316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DCBDF"/>
              </a:solidFill>
              <a:ln>
                <a:noFill/>
              </a:ln>
            </p:spPr>
            <p:txBody>
              <a:bodyPr spcFirstLastPara="1" wrap="square" lIns="45713" tIns="22850" rIns="45713" bIns="22850" anchor="t" anchorCtr="0">
                <a:noAutofit/>
              </a:bodyPr>
              <a:lstStyle/>
              <a:p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noAutofit/>
              </a:bodyPr>
              <a:lstStyle/>
              <a:p>
                <a:pPr algn="ctr">
                  <a:lnSpc>
                    <a:spcPct val="161277"/>
                  </a:lnSpc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8" name="Google Shape;318;p15"/>
            <p:cNvSpPr txBox="1"/>
            <p:nvPr/>
          </p:nvSpPr>
          <p:spPr>
            <a:xfrm>
              <a:off x="416440" y="736744"/>
              <a:ext cx="2427901" cy="19954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19992"/>
                </a:lnSpc>
              </a:pPr>
              <a:r>
                <a:rPr lang="en-US" sz="1351">
                  <a:latin typeface="Public Sans"/>
                  <a:ea typeface="Public Sans"/>
                  <a:cs typeface="Public Sans"/>
                  <a:sym typeface="Public Sans"/>
                </a:rPr>
                <a:t>Career Seekers &amp; </a:t>
              </a:r>
              <a:r>
                <a:rPr lang="en-US" sz="1351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Employees</a:t>
              </a:r>
              <a:endParaRPr sz="900"/>
            </a:p>
          </p:txBody>
        </p:sp>
      </p:grpSp>
      <p:grpSp>
        <p:nvGrpSpPr>
          <p:cNvPr id="319" name="Google Shape;319;p15"/>
          <p:cNvGrpSpPr/>
          <p:nvPr/>
        </p:nvGrpSpPr>
        <p:grpSpPr>
          <a:xfrm>
            <a:off x="514350" y="1705302"/>
            <a:ext cx="1310401" cy="1310401"/>
            <a:chOff x="0" y="0"/>
            <a:chExt cx="3494402" cy="3494402"/>
          </a:xfrm>
        </p:grpSpPr>
        <p:grpSp>
          <p:nvGrpSpPr>
            <p:cNvPr id="320" name="Google Shape;320;p15"/>
            <p:cNvGrpSpPr/>
            <p:nvPr/>
          </p:nvGrpSpPr>
          <p:grpSpPr>
            <a:xfrm>
              <a:off x="0" y="0"/>
              <a:ext cx="3494402" cy="3494402"/>
              <a:chOff x="0" y="0"/>
              <a:chExt cx="812800" cy="812800"/>
            </a:xfrm>
          </p:grpSpPr>
          <p:sp>
            <p:nvSpPr>
              <p:cNvPr id="321" name="Google Shape;321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BEEF8"/>
              </a:solidFill>
              <a:ln>
                <a:noFill/>
              </a:ln>
            </p:spPr>
            <p:txBody>
              <a:bodyPr spcFirstLastPara="1" wrap="square" lIns="45713" tIns="22850" rIns="45713" bIns="22850" anchor="t" anchorCtr="0">
                <a:noAutofit/>
              </a:bodyPr>
              <a:lstStyle/>
              <a:p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noAutofit/>
              </a:bodyPr>
              <a:lstStyle/>
              <a:p>
                <a:pPr algn="ctr">
                  <a:lnSpc>
                    <a:spcPct val="161277"/>
                  </a:lnSpc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3" name="Google Shape;323;p15"/>
            <p:cNvSpPr txBox="1"/>
            <p:nvPr/>
          </p:nvSpPr>
          <p:spPr>
            <a:xfrm>
              <a:off x="493523" y="1176845"/>
              <a:ext cx="2507357" cy="13836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20035"/>
                </a:lnSpc>
              </a:pPr>
              <a:r>
                <a:rPr lang="en-US" sz="1405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Hub</a:t>
              </a:r>
              <a:endParaRPr sz="900"/>
            </a:p>
            <a:p>
              <a:pPr algn="ctr">
                <a:lnSpc>
                  <a:spcPct val="120035"/>
                </a:lnSpc>
              </a:pPr>
              <a:r>
                <a:rPr lang="en-US" sz="1405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Employers</a:t>
              </a:r>
              <a:endParaRPr sz="900"/>
            </a:p>
          </p:txBody>
        </p:sp>
      </p:grpSp>
      <p:grpSp>
        <p:nvGrpSpPr>
          <p:cNvPr id="324" name="Google Shape;324;p15"/>
          <p:cNvGrpSpPr/>
          <p:nvPr/>
        </p:nvGrpSpPr>
        <p:grpSpPr>
          <a:xfrm>
            <a:off x="5951981" y="4286540"/>
            <a:ext cx="2661202" cy="346052"/>
            <a:chOff x="0" y="-19050"/>
            <a:chExt cx="5964704" cy="775625"/>
          </a:xfrm>
        </p:grpSpPr>
        <p:sp>
          <p:nvSpPr>
            <p:cNvPr id="325" name="Google Shape;325;p15"/>
            <p:cNvSpPr/>
            <p:nvPr/>
          </p:nvSpPr>
          <p:spPr>
            <a:xfrm>
              <a:off x="0" y="0"/>
              <a:ext cx="5964704" cy="756575"/>
            </a:xfrm>
            <a:custGeom>
              <a:avLst/>
              <a:gdLst/>
              <a:ahLst/>
              <a:cxnLst/>
              <a:rect l="l" t="t" r="r" b="b"/>
              <a:pathLst>
                <a:path w="5964704" h="756575" extrusionOk="0">
                  <a:moveTo>
                    <a:pt x="32001" y="0"/>
                  </a:moveTo>
                  <a:lnTo>
                    <a:pt x="5932703" y="0"/>
                  </a:lnTo>
                  <a:cubicBezTo>
                    <a:pt x="5941190" y="0"/>
                    <a:pt x="5949329" y="3372"/>
                    <a:pt x="5955331" y="9373"/>
                  </a:cubicBezTo>
                  <a:cubicBezTo>
                    <a:pt x="5961332" y="15374"/>
                    <a:pt x="5964704" y="23514"/>
                    <a:pt x="5964704" y="32001"/>
                  </a:cubicBezTo>
                  <a:lnTo>
                    <a:pt x="5964704" y="724574"/>
                  </a:lnTo>
                  <a:cubicBezTo>
                    <a:pt x="5964704" y="742248"/>
                    <a:pt x="5950376" y="756575"/>
                    <a:pt x="5932703" y="756575"/>
                  </a:cubicBezTo>
                  <a:lnTo>
                    <a:pt x="32001" y="756575"/>
                  </a:lnTo>
                  <a:cubicBezTo>
                    <a:pt x="14327" y="756575"/>
                    <a:pt x="0" y="742248"/>
                    <a:pt x="0" y="724574"/>
                  </a:cubicBezTo>
                  <a:lnTo>
                    <a:pt x="0" y="32001"/>
                  </a:lnTo>
                  <a:cubicBezTo>
                    <a:pt x="0" y="14327"/>
                    <a:pt x="14327" y="0"/>
                    <a:pt x="3200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5"/>
            <p:cNvSpPr txBox="1"/>
            <p:nvPr/>
          </p:nvSpPr>
          <p:spPr>
            <a:xfrm>
              <a:off x="0" y="-19050"/>
              <a:ext cx="5964704" cy="775625"/>
            </a:xfrm>
            <a:prstGeom prst="rect">
              <a:avLst/>
            </a:prstGeom>
            <a:solidFill>
              <a:srgbClr val="39A2A2"/>
            </a:solidFill>
            <a:ln>
              <a:noFill/>
            </a:ln>
          </p:spPr>
          <p:txBody>
            <a:bodyPr spcFirstLastPara="1" wrap="square" lIns="13963" tIns="13963" rIns="13963" bIns="13963" anchor="ctr" anchorCtr="0">
              <a:noAutofit/>
            </a:bodyPr>
            <a:lstStyle/>
            <a:p>
              <a:pPr algn="ctr">
                <a:lnSpc>
                  <a:spcPct val="120008"/>
                </a:lnSpc>
              </a:pPr>
              <a:r>
                <a:rPr lang="en-US" sz="1210">
                  <a:solidFill>
                    <a:schemeClr val="lt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Cross-state talent pool </a:t>
              </a:r>
              <a:endParaRPr sz="900">
                <a:solidFill>
                  <a:schemeClr val="lt1"/>
                </a:solidFill>
              </a:endParaRPr>
            </a:p>
          </p:txBody>
        </p:sp>
      </p:grpSp>
      <p:grpSp>
        <p:nvGrpSpPr>
          <p:cNvPr id="327" name="Google Shape;327;p15"/>
          <p:cNvGrpSpPr/>
          <p:nvPr/>
        </p:nvGrpSpPr>
        <p:grpSpPr>
          <a:xfrm>
            <a:off x="5951981" y="3789423"/>
            <a:ext cx="2661202" cy="377417"/>
            <a:chOff x="0" y="-19050"/>
            <a:chExt cx="5964704" cy="845925"/>
          </a:xfrm>
        </p:grpSpPr>
        <p:sp>
          <p:nvSpPr>
            <p:cNvPr id="328" name="Google Shape;328;p15"/>
            <p:cNvSpPr/>
            <p:nvPr/>
          </p:nvSpPr>
          <p:spPr>
            <a:xfrm>
              <a:off x="0" y="0"/>
              <a:ext cx="5964704" cy="826875"/>
            </a:xfrm>
            <a:custGeom>
              <a:avLst/>
              <a:gdLst/>
              <a:ahLst/>
              <a:cxnLst/>
              <a:rect l="l" t="t" r="r" b="b"/>
              <a:pathLst>
                <a:path w="5964704" h="826875" extrusionOk="0">
                  <a:moveTo>
                    <a:pt x="32001" y="0"/>
                  </a:moveTo>
                  <a:lnTo>
                    <a:pt x="5932703" y="0"/>
                  </a:lnTo>
                  <a:cubicBezTo>
                    <a:pt x="5941190" y="0"/>
                    <a:pt x="5949329" y="3372"/>
                    <a:pt x="5955331" y="9373"/>
                  </a:cubicBezTo>
                  <a:cubicBezTo>
                    <a:pt x="5961332" y="15374"/>
                    <a:pt x="5964704" y="23514"/>
                    <a:pt x="5964704" y="32001"/>
                  </a:cubicBezTo>
                  <a:lnTo>
                    <a:pt x="5964704" y="794874"/>
                  </a:lnTo>
                  <a:cubicBezTo>
                    <a:pt x="5964704" y="812548"/>
                    <a:pt x="5950376" y="826875"/>
                    <a:pt x="5932703" y="826875"/>
                  </a:cubicBezTo>
                  <a:lnTo>
                    <a:pt x="32001" y="826875"/>
                  </a:lnTo>
                  <a:cubicBezTo>
                    <a:pt x="14327" y="826875"/>
                    <a:pt x="0" y="812548"/>
                    <a:pt x="0" y="794874"/>
                  </a:cubicBezTo>
                  <a:lnTo>
                    <a:pt x="0" y="32001"/>
                  </a:lnTo>
                  <a:cubicBezTo>
                    <a:pt x="0" y="14327"/>
                    <a:pt x="14327" y="0"/>
                    <a:pt x="3200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15"/>
            <p:cNvSpPr txBox="1"/>
            <p:nvPr/>
          </p:nvSpPr>
          <p:spPr>
            <a:xfrm>
              <a:off x="0" y="-19050"/>
              <a:ext cx="5964704" cy="845925"/>
            </a:xfrm>
            <a:prstGeom prst="rect">
              <a:avLst/>
            </a:prstGeom>
            <a:solidFill>
              <a:srgbClr val="39A2A2"/>
            </a:solidFill>
            <a:ln>
              <a:noFill/>
            </a:ln>
          </p:spPr>
          <p:txBody>
            <a:bodyPr spcFirstLastPara="1" wrap="square" lIns="13963" tIns="13963" rIns="13963" bIns="13963" anchor="ctr" anchorCtr="0">
              <a:noAutofit/>
            </a:bodyPr>
            <a:lstStyle/>
            <a:p>
              <a:pPr algn="ctr">
                <a:lnSpc>
                  <a:spcPct val="120008"/>
                </a:lnSpc>
              </a:pPr>
              <a:r>
                <a:rPr lang="en-US" sz="1210">
                  <a:solidFill>
                    <a:schemeClr val="lt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Employer-led programs</a:t>
              </a:r>
              <a:endParaRPr sz="900">
                <a:solidFill>
                  <a:schemeClr val="lt1"/>
                </a:solidFill>
              </a:endParaRPr>
            </a:p>
          </p:txBody>
        </p:sp>
      </p:grpSp>
      <p:grpSp>
        <p:nvGrpSpPr>
          <p:cNvPr id="330" name="Google Shape;330;p15"/>
          <p:cNvGrpSpPr/>
          <p:nvPr/>
        </p:nvGrpSpPr>
        <p:grpSpPr>
          <a:xfrm>
            <a:off x="5951981" y="4752292"/>
            <a:ext cx="2661202" cy="453617"/>
            <a:chOff x="0" y="-19050"/>
            <a:chExt cx="5964704" cy="1016717"/>
          </a:xfrm>
        </p:grpSpPr>
        <p:sp>
          <p:nvSpPr>
            <p:cNvPr id="331" name="Google Shape;331;p15"/>
            <p:cNvSpPr/>
            <p:nvPr/>
          </p:nvSpPr>
          <p:spPr>
            <a:xfrm>
              <a:off x="0" y="0"/>
              <a:ext cx="5964704" cy="997667"/>
            </a:xfrm>
            <a:custGeom>
              <a:avLst/>
              <a:gdLst/>
              <a:ahLst/>
              <a:cxnLst/>
              <a:rect l="l" t="t" r="r" b="b"/>
              <a:pathLst>
                <a:path w="5964704" h="997667" extrusionOk="0">
                  <a:moveTo>
                    <a:pt x="32001" y="0"/>
                  </a:moveTo>
                  <a:lnTo>
                    <a:pt x="5932703" y="0"/>
                  </a:lnTo>
                  <a:cubicBezTo>
                    <a:pt x="5941190" y="0"/>
                    <a:pt x="5949329" y="3372"/>
                    <a:pt x="5955331" y="9373"/>
                  </a:cubicBezTo>
                  <a:cubicBezTo>
                    <a:pt x="5961332" y="15374"/>
                    <a:pt x="5964704" y="23514"/>
                    <a:pt x="5964704" y="32001"/>
                  </a:cubicBezTo>
                  <a:lnTo>
                    <a:pt x="5964704" y="965666"/>
                  </a:lnTo>
                  <a:cubicBezTo>
                    <a:pt x="5964704" y="983339"/>
                    <a:pt x="5950376" y="997667"/>
                    <a:pt x="5932703" y="997667"/>
                  </a:cubicBezTo>
                  <a:lnTo>
                    <a:pt x="32001" y="997667"/>
                  </a:lnTo>
                  <a:cubicBezTo>
                    <a:pt x="14327" y="997667"/>
                    <a:pt x="0" y="983339"/>
                    <a:pt x="0" y="965666"/>
                  </a:cubicBezTo>
                  <a:lnTo>
                    <a:pt x="0" y="32001"/>
                  </a:lnTo>
                  <a:cubicBezTo>
                    <a:pt x="0" y="14327"/>
                    <a:pt x="14327" y="0"/>
                    <a:pt x="3200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5"/>
            <p:cNvSpPr txBox="1"/>
            <p:nvPr/>
          </p:nvSpPr>
          <p:spPr>
            <a:xfrm>
              <a:off x="0" y="-19050"/>
              <a:ext cx="5964704" cy="1016717"/>
            </a:xfrm>
            <a:prstGeom prst="rect">
              <a:avLst/>
            </a:prstGeom>
            <a:solidFill>
              <a:srgbClr val="39A2A2"/>
            </a:solidFill>
            <a:ln>
              <a:noFill/>
            </a:ln>
          </p:spPr>
          <p:txBody>
            <a:bodyPr spcFirstLastPara="1" wrap="square" lIns="13963" tIns="13963" rIns="13963" bIns="13963" anchor="ctr" anchorCtr="0">
              <a:noAutofit/>
            </a:bodyPr>
            <a:lstStyle/>
            <a:p>
              <a:pPr algn="ctr">
                <a:lnSpc>
                  <a:spcPct val="120008"/>
                </a:lnSpc>
              </a:pPr>
              <a:r>
                <a:rPr lang="en-US" sz="1210">
                  <a:solidFill>
                    <a:schemeClr val="lt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Shared resources &amp; partners</a:t>
              </a:r>
              <a:endParaRPr sz="900">
                <a:solidFill>
                  <a:schemeClr val="lt1"/>
                </a:solidFill>
              </a:endParaRPr>
            </a:p>
          </p:txBody>
        </p:sp>
      </p:grpSp>
      <p:grpSp>
        <p:nvGrpSpPr>
          <p:cNvPr id="333" name="Google Shape;333;p15"/>
          <p:cNvGrpSpPr/>
          <p:nvPr/>
        </p:nvGrpSpPr>
        <p:grpSpPr>
          <a:xfrm>
            <a:off x="5951981" y="2576522"/>
            <a:ext cx="2661202" cy="453617"/>
            <a:chOff x="0" y="-19050"/>
            <a:chExt cx="5964704" cy="1016717"/>
          </a:xfrm>
        </p:grpSpPr>
        <p:sp>
          <p:nvSpPr>
            <p:cNvPr id="334" name="Google Shape;334;p15"/>
            <p:cNvSpPr/>
            <p:nvPr/>
          </p:nvSpPr>
          <p:spPr>
            <a:xfrm>
              <a:off x="0" y="0"/>
              <a:ext cx="5964704" cy="997667"/>
            </a:xfrm>
            <a:custGeom>
              <a:avLst/>
              <a:gdLst/>
              <a:ahLst/>
              <a:cxnLst/>
              <a:rect l="l" t="t" r="r" b="b"/>
              <a:pathLst>
                <a:path w="5964704" h="997667" extrusionOk="0">
                  <a:moveTo>
                    <a:pt x="32001" y="0"/>
                  </a:moveTo>
                  <a:lnTo>
                    <a:pt x="5932703" y="0"/>
                  </a:lnTo>
                  <a:cubicBezTo>
                    <a:pt x="5941190" y="0"/>
                    <a:pt x="5949329" y="3372"/>
                    <a:pt x="5955331" y="9373"/>
                  </a:cubicBezTo>
                  <a:cubicBezTo>
                    <a:pt x="5961332" y="15374"/>
                    <a:pt x="5964704" y="23514"/>
                    <a:pt x="5964704" y="32001"/>
                  </a:cubicBezTo>
                  <a:lnTo>
                    <a:pt x="5964704" y="965666"/>
                  </a:lnTo>
                  <a:cubicBezTo>
                    <a:pt x="5964704" y="983339"/>
                    <a:pt x="5950376" y="997667"/>
                    <a:pt x="5932703" y="997667"/>
                  </a:cubicBezTo>
                  <a:lnTo>
                    <a:pt x="32001" y="997667"/>
                  </a:lnTo>
                  <a:cubicBezTo>
                    <a:pt x="14327" y="997667"/>
                    <a:pt x="0" y="983339"/>
                    <a:pt x="0" y="965666"/>
                  </a:cubicBezTo>
                  <a:lnTo>
                    <a:pt x="0" y="32001"/>
                  </a:lnTo>
                  <a:cubicBezTo>
                    <a:pt x="0" y="14327"/>
                    <a:pt x="14327" y="0"/>
                    <a:pt x="3200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5"/>
            <p:cNvSpPr txBox="1"/>
            <p:nvPr/>
          </p:nvSpPr>
          <p:spPr>
            <a:xfrm>
              <a:off x="0" y="-19050"/>
              <a:ext cx="5964704" cy="1016717"/>
            </a:xfrm>
            <a:prstGeom prst="rect">
              <a:avLst/>
            </a:prstGeom>
            <a:solidFill>
              <a:srgbClr val="39A2A2"/>
            </a:solidFill>
            <a:ln>
              <a:noFill/>
            </a:ln>
          </p:spPr>
          <p:txBody>
            <a:bodyPr spcFirstLastPara="1" wrap="square" lIns="13963" tIns="13963" rIns="13963" bIns="13963" anchor="ctr" anchorCtr="0">
              <a:noAutofit/>
            </a:bodyPr>
            <a:lstStyle/>
            <a:p>
              <a:pPr algn="ctr">
                <a:lnSpc>
                  <a:spcPct val="120008"/>
                </a:lnSpc>
              </a:pPr>
              <a:r>
                <a:rPr lang="en-US" sz="1210">
                  <a:solidFill>
                    <a:schemeClr val="lt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Direct outreach to career seekers</a:t>
              </a:r>
              <a:endParaRPr sz="900">
                <a:solidFill>
                  <a:schemeClr val="lt1"/>
                </a:solidFill>
              </a:endParaRPr>
            </a:p>
          </p:txBody>
        </p:sp>
      </p:grpSp>
      <p:grpSp>
        <p:nvGrpSpPr>
          <p:cNvPr id="336" name="Google Shape;336;p15"/>
          <p:cNvGrpSpPr/>
          <p:nvPr/>
        </p:nvGrpSpPr>
        <p:grpSpPr>
          <a:xfrm>
            <a:off x="5951981" y="3150227"/>
            <a:ext cx="2661202" cy="519497"/>
            <a:chOff x="0" y="-19050"/>
            <a:chExt cx="5964704" cy="1164377"/>
          </a:xfrm>
        </p:grpSpPr>
        <p:sp>
          <p:nvSpPr>
            <p:cNvPr id="337" name="Google Shape;337;p15"/>
            <p:cNvSpPr/>
            <p:nvPr/>
          </p:nvSpPr>
          <p:spPr>
            <a:xfrm>
              <a:off x="0" y="0"/>
              <a:ext cx="5964704" cy="1145327"/>
            </a:xfrm>
            <a:custGeom>
              <a:avLst/>
              <a:gdLst/>
              <a:ahLst/>
              <a:cxnLst/>
              <a:rect l="l" t="t" r="r" b="b"/>
              <a:pathLst>
                <a:path w="5964704" h="1145327" extrusionOk="0">
                  <a:moveTo>
                    <a:pt x="32001" y="0"/>
                  </a:moveTo>
                  <a:lnTo>
                    <a:pt x="5932703" y="0"/>
                  </a:lnTo>
                  <a:cubicBezTo>
                    <a:pt x="5941190" y="0"/>
                    <a:pt x="5949329" y="3372"/>
                    <a:pt x="5955331" y="9373"/>
                  </a:cubicBezTo>
                  <a:cubicBezTo>
                    <a:pt x="5961332" y="15374"/>
                    <a:pt x="5964704" y="23514"/>
                    <a:pt x="5964704" y="32001"/>
                  </a:cubicBezTo>
                  <a:lnTo>
                    <a:pt x="5964704" y="1113326"/>
                  </a:lnTo>
                  <a:cubicBezTo>
                    <a:pt x="5964704" y="1131000"/>
                    <a:pt x="5950376" y="1145327"/>
                    <a:pt x="5932703" y="1145327"/>
                  </a:cubicBezTo>
                  <a:lnTo>
                    <a:pt x="32001" y="1145327"/>
                  </a:lnTo>
                  <a:cubicBezTo>
                    <a:pt x="14327" y="1145327"/>
                    <a:pt x="0" y="1131000"/>
                    <a:pt x="0" y="1113326"/>
                  </a:cubicBezTo>
                  <a:lnTo>
                    <a:pt x="0" y="32001"/>
                  </a:lnTo>
                  <a:cubicBezTo>
                    <a:pt x="0" y="14327"/>
                    <a:pt x="14327" y="0"/>
                    <a:pt x="3200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15"/>
            <p:cNvSpPr txBox="1"/>
            <p:nvPr/>
          </p:nvSpPr>
          <p:spPr>
            <a:xfrm>
              <a:off x="0" y="-19050"/>
              <a:ext cx="5964704" cy="1164377"/>
            </a:xfrm>
            <a:prstGeom prst="rect">
              <a:avLst/>
            </a:prstGeom>
            <a:solidFill>
              <a:srgbClr val="39A2A2"/>
            </a:solidFill>
            <a:ln>
              <a:noFill/>
            </a:ln>
          </p:spPr>
          <p:txBody>
            <a:bodyPr spcFirstLastPara="1" wrap="square" lIns="13963" tIns="13963" rIns="13963" bIns="13963" anchor="ctr" anchorCtr="0">
              <a:noAutofit/>
            </a:bodyPr>
            <a:lstStyle/>
            <a:p>
              <a:pPr algn="ctr">
                <a:lnSpc>
                  <a:spcPct val="120008"/>
                </a:lnSpc>
              </a:pPr>
              <a:r>
                <a:rPr lang="en-US" sz="1210">
                  <a:solidFill>
                    <a:schemeClr val="lt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Collaboration across </a:t>
              </a:r>
              <a:endParaRPr sz="900">
                <a:solidFill>
                  <a:schemeClr val="lt1"/>
                </a:solidFill>
              </a:endParaRPr>
            </a:p>
            <a:p>
              <a:pPr algn="ctr">
                <a:lnSpc>
                  <a:spcPct val="120008"/>
                </a:lnSpc>
              </a:pPr>
              <a:r>
                <a:rPr lang="en-US" sz="1210">
                  <a:solidFill>
                    <a:schemeClr val="lt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multi-sector organizations</a:t>
              </a:r>
              <a:endParaRPr sz="900">
                <a:solidFill>
                  <a:schemeClr val="lt1"/>
                </a:solidFill>
              </a:endParaRPr>
            </a:p>
          </p:txBody>
        </p:sp>
      </p:grpSp>
      <p:grpSp>
        <p:nvGrpSpPr>
          <p:cNvPr id="339" name="Google Shape;339;p15"/>
          <p:cNvGrpSpPr/>
          <p:nvPr/>
        </p:nvGrpSpPr>
        <p:grpSpPr>
          <a:xfrm>
            <a:off x="5951981" y="2055870"/>
            <a:ext cx="2661202" cy="400564"/>
            <a:chOff x="0" y="-19050"/>
            <a:chExt cx="5964704" cy="897806"/>
          </a:xfrm>
        </p:grpSpPr>
        <p:sp>
          <p:nvSpPr>
            <p:cNvPr id="340" name="Google Shape;340;p15"/>
            <p:cNvSpPr/>
            <p:nvPr/>
          </p:nvSpPr>
          <p:spPr>
            <a:xfrm>
              <a:off x="0" y="0"/>
              <a:ext cx="5964704" cy="878756"/>
            </a:xfrm>
            <a:custGeom>
              <a:avLst/>
              <a:gdLst/>
              <a:ahLst/>
              <a:cxnLst/>
              <a:rect l="l" t="t" r="r" b="b"/>
              <a:pathLst>
                <a:path w="5964704" h="878756" extrusionOk="0">
                  <a:moveTo>
                    <a:pt x="32001" y="0"/>
                  </a:moveTo>
                  <a:lnTo>
                    <a:pt x="5932703" y="0"/>
                  </a:lnTo>
                  <a:cubicBezTo>
                    <a:pt x="5941190" y="0"/>
                    <a:pt x="5949329" y="3372"/>
                    <a:pt x="5955331" y="9373"/>
                  </a:cubicBezTo>
                  <a:cubicBezTo>
                    <a:pt x="5961332" y="15374"/>
                    <a:pt x="5964704" y="23514"/>
                    <a:pt x="5964704" y="32001"/>
                  </a:cubicBezTo>
                  <a:lnTo>
                    <a:pt x="5964704" y="846755"/>
                  </a:lnTo>
                  <a:cubicBezTo>
                    <a:pt x="5964704" y="864429"/>
                    <a:pt x="5950376" y="878756"/>
                    <a:pt x="5932703" y="878756"/>
                  </a:cubicBezTo>
                  <a:lnTo>
                    <a:pt x="32001" y="878756"/>
                  </a:lnTo>
                  <a:cubicBezTo>
                    <a:pt x="14327" y="878756"/>
                    <a:pt x="0" y="864429"/>
                    <a:pt x="0" y="846755"/>
                  </a:cubicBezTo>
                  <a:lnTo>
                    <a:pt x="0" y="32001"/>
                  </a:lnTo>
                  <a:cubicBezTo>
                    <a:pt x="0" y="14327"/>
                    <a:pt x="14327" y="0"/>
                    <a:pt x="3200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5"/>
            <p:cNvSpPr txBox="1"/>
            <p:nvPr/>
          </p:nvSpPr>
          <p:spPr>
            <a:xfrm>
              <a:off x="0" y="-19050"/>
              <a:ext cx="5964704" cy="897806"/>
            </a:xfrm>
            <a:prstGeom prst="rect">
              <a:avLst/>
            </a:prstGeom>
            <a:solidFill>
              <a:srgbClr val="39A2A2"/>
            </a:solidFill>
            <a:ln>
              <a:noFill/>
            </a:ln>
          </p:spPr>
          <p:txBody>
            <a:bodyPr spcFirstLastPara="1" wrap="square" lIns="13963" tIns="13963" rIns="13963" bIns="13963" anchor="ctr" anchorCtr="0">
              <a:noAutofit/>
            </a:bodyPr>
            <a:lstStyle/>
            <a:p>
              <a:pPr algn="ctr">
                <a:lnSpc>
                  <a:spcPct val="120008"/>
                </a:lnSpc>
              </a:pPr>
              <a:r>
                <a:rPr lang="en-US" sz="1210">
                  <a:solidFill>
                    <a:schemeClr val="lt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Attracts new employers</a:t>
              </a:r>
              <a:endParaRPr sz="900">
                <a:solidFill>
                  <a:schemeClr val="lt1"/>
                </a:solidFill>
              </a:endParaRPr>
            </a:p>
          </p:txBody>
        </p:sp>
      </p:grpSp>
      <p:cxnSp>
        <p:nvCxnSpPr>
          <p:cNvPr id="342" name="Google Shape;342;p15"/>
          <p:cNvCxnSpPr/>
          <p:nvPr/>
        </p:nvCxnSpPr>
        <p:spPr>
          <a:xfrm>
            <a:off x="5412910" y="1719738"/>
            <a:ext cx="0" cy="3643084"/>
          </a:xfrm>
          <a:prstGeom prst="straightConnector1">
            <a:avLst/>
          </a:prstGeom>
          <a:noFill/>
          <a:ln w="47625" cap="flat" cmpd="sng">
            <a:solidFill>
              <a:srgbClr val="D1CDCE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43" name="Google Shape;343;p15"/>
          <p:cNvCxnSpPr/>
          <p:nvPr/>
        </p:nvCxnSpPr>
        <p:spPr>
          <a:xfrm rot="10800000">
            <a:off x="1705800" y="2769253"/>
            <a:ext cx="360750" cy="208350"/>
          </a:xfrm>
          <a:prstGeom prst="straightConnector1">
            <a:avLst/>
          </a:prstGeom>
          <a:noFill/>
          <a:ln w="66675" cap="flat" cmpd="sng">
            <a:solidFill>
              <a:srgbClr val="686968"/>
            </a:solidFill>
            <a:prstDash val="dash"/>
            <a:round/>
            <a:headEnd type="none" w="sm" len="sm"/>
            <a:tailEnd type="stealth" w="med" len="med"/>
          </a:ln>
        </p:spPr>
      </p:cxnSp>
      <p:cxnSp>
        <p:nvCxnSpPr>
          <p:cNvPr id="344" name="Google Shape;344;p15"/>
          <p:cNvCxnSpPr/>
          <p:nvPr/>
        </p:nvCxnSpPr>
        <p:spPr>
          <a:xfrm flipH="1">
            <a:off x="1517433" y="3781804"/>
            <a:ext cx="332067" cy="251550"/>
          </a:xfrm>
          <a:prstGeom prst="straightConnector1">
            <a:avLst/>
          </a:prstGeom>
          <a:noFill/>
          <a:ln w="66675" cap="flat" cmpd="sng">
            <a:solidFill>
              <a:srgbClr val="686968"/>
            </a:solidFill>
            <a:prstDash val="dash"/>
            <a:round/>
            <a:headEnd type="none" w="sm" len="sm"/>
            <a:tailEnd type="stealth" w="med" len="med"/>
          </a:ln>
        </p:spPr>
      </p:cxnSp>
      <p:cxnSp>
        <p:nvCxnSpPr>
          <p:cNvPr id="345" name="Google Shape;345;p15"/>
          <p:cNvCxnSpPr/>
          <p:nvPr/>
        </p:nvCxnSpPr>
        <p:spPr>
          <a:xfrm rot="10800000" flipH="1">
            <a:off x="3545121" y="2469727"/>
            <a:ext cx="271350" cy="316050"/>
          </a:xfrm>
          <a:prstGeom prst="straightConnector1">
            <a:avLst/>
          </a:prstGeom>
          <a:noFill/>
          <a:ln w="66675" cap="flat" cmpd="sng">
            <a:solidFill>
              <a:srgbClr val="686968"/>
            </a:solidFill>
            <a:prstDash val="dash"/>
            <a:round/>
            <a:headEnd type="none" w="sm" len="sm"/>
            <a:tailEnd type="stealth" w="med" len="med"/>
          </a:ln>
        </p:spPr>
      </p:cxnSp>
      <p:sp>
        <p:nvSpPr>
          <p:cNvPr id="346" name="Google Shape;346;p15"/>
          <p:cNvSpPr/>
          <p:nvPr/>
        </p:nvSpPr>
        <p:spPr>
          <a:xfrm rot="4946143">
            <a:off x="448772" y="3295552"/>
            <a:ext cx="766402" cy="216509"/>
          </a:xfrm>
          <a:custGeom>
            <a:avLst/>
            <a:gdLst/>
            <a:ahLst/>
            <a:cxnLst/>
            <a:rect l="l" t="t" r="r" b="b"/>
            <a:pathLst>
              <a:path w="1532803" h="433017" extrusionOk="0">
                <a:moveTo>
                  <a:pt x="0" y="0"/>
                </a:moveTo>
                <a:lnTo>
                  <a:pt x="1532803" y="0"/>
                </a:lnTo>
                <a:lnTo>
                  <a:pt x="1532803" y="433017"/>
                </a:lnTo>
                <a:lnTo>
                  <a:pt x="0" y="4330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15"/>
          <p:cNvSpPr/>
          <p:nvPr/>
        </p:nvSpPr>
        <p:spPr>
          <a:xfrm rot="-3551140">
            <a:off x="3835065" y="4355562"/>
            <a:ext cx="766402" cy="216509"/>
          </a:xfrm>
          <a:custGeom>
            <a:avLst/>
            <a:gdLst/>
            <a:ahLst/>
            <a:cxnLst/>
            <a:rect l="l" t="t" r="r" b="b"/>
            <a:pathLst>
              <a:path w="1532803" h="433017" extrusionOk="0">
                <a:moveTo>
                  <a:pt x="0" y="0"/>
                </a:moveTo>
                <a:lnTo>
                  <a:pt x="1532803" y="0"/>
                </a:lnTo>
                <a:lnTo>
                  <a:pt x="1532803" y="433017"/>
                </a:lnTo>
                <a:lnTo>
                  <a:pt x="0" y="4330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15"/>
          <p:cNvSpPr/>
          <p:nvPr/>
        </p:nvSpPr>
        <p:spPr>
          <a:xfrm rot="10204539">
            <a:off x="2166073" y="1769726"/>
            <a:ext cx="766402" cy="216509"/>
          </a:xfrm>
          <a:custGeom>
            <a:avLst/>
            <a:gdLst/>
            <a:ahLst/>
            <a:cxnLst/>
            <a:rect l="l" t="t" r="r" b="b"/>
            <a:pathLst>
              <a:path w="1532803" h="433017" extrusionOk="0">
                <a:moveTo>
                  <a:pt x="0" y="0"/>
                </a:moveTo>
                <a:lnTo>
                  <a:pt x="1532802" y="0"/>
                </a:lnTo>
                <a:lnTo>
                  <a:pt x="1532802" y="433017"/>
                </a:lnTo>
                <a:lnTo>
                  <a:pt x="0" y="4330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15"/>
          <p:cNvSpPr txBox="1"/>
          <p:nvPr/>
        </p:nvSpPr>
        <p:spPr>
          <a:xfrm>
            <a:off x="5777241" y="1661578"/>
            <a:ext cx="3010681" cy="231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18"/>
              </a:lnSpc>
            </a:pPr>
            <a:r>
              <a:rPr lang="en-US" sz="1075" b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Nuanced Opportunities</a:t>
            </a:r>
            <a:endParaRPr sz="900"/>
          </a:p>
        </p:txBody>
      </p:sp>
      <p:sp>
        <p:nvSpPr>
          <p:cNvPr id="350" name="Google Shape;350;p15"/>
          <p:cNvSpPr txBox="1"/>
          <p:nvPr/>
        </p:nvSpPr>
        <p:spPr>
          <a:xfrm>
            <a:off x="361451" y="1268238"/>
            <a:ext cx="2736750" cy="414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1015"/>
              </a:lnSpc>
            </a:pPr>
            <a:r>
              <a:rPr lang="en-US" sz="2225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A Win-Win-Win</a:t>
            </a:r>
            <a:endParaRPr sz="9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51" name="Google Shape;351;p15"/>
          <p:cNvSpPr txBox="1"/>
          <p:nvPr/>
        </p:nvSpPr>
        <p:spPr>
          <a:xfrm>
            <a:off x="1307292" y="5080531"/>
            <a:ext cx="3861300" cy="57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22"/>
              </a:lnSpc>
            </a:pPr>
            <a:r>
              <a:rPr lang="en-US" sz="1338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A centralized, Hub-based talent center </a:t>
            </a:r>
            <a:endParaRPr sz="900"/>
          </a:p>
          <a:p>
            <a:pPr algn="ctr">
              <a:lnSpc>
                <a:spcPct val="140022"/>
              </a:lnSpc>
            </a:pPr>
            <a:r>
              <a:rPr lang="en-US" sz="1338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that communicates across the network.</a:t>
            </a:r>
            <a:endParaRPr sz="9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6"/>
          <p:cNvSpPr txBox="1"/>
          <p:nvPr/>
        </p:nvSpPr>
        <p:spPr>
          <a:xfrm>
            <a:off x="361447" y="1268238"/>
            <a:ext cx="7512000" cy="414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1015"/>
              </a:lnSpc>
            </a:pPr>
            <a:r>
              <a:rPr lang="en-US" sz="2225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Employer-led Workforce Development</a:t>
            </a:r>
            <a:endParaRPr sz="9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57" name="Google Shape;357;p16"/>
          <p:cNvSpPr txBox="1"/>
          <p:nvPr/>
        </p:nvSpPr>
        <p:spPr>
          <a:xfrm>
            <a:off x="5248941" y="2232508"/>
            <a:ext cx="736050" cy="33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1020"/>
              </a:lnSpc>
            </a:pPr>
            <a:r>
              <a:rPr lang="en-US" sz="1775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Year 1 </a:t>
            </a:r>
            <a:endParaRPr sz="9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58" name="Google Shape;358;p16"/>
          <p:cNvSpPr txBox="1"/>
          <p:nvPr/>
        </p:nvSpPr>
        <p:spPr>
          <a:xfrm>
            <a:off x="6073375" y="2245073"/>
            <a:ext cx="2353852" cy="266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16"/>
              </a:lnSpc>
            </a:pPr>
            <a:r>
              <a:rPr lang="en-US" sz="1235" b="1">
                <a:solidFill>
                  <a:srgbClr val="494A4A"/>
                </a:solidFill>
                <a:latin typeface="Public Sans"/>
                <a:ea typeface="Public Sans"/>
                <a:cs typeface="Public Sans"/>
                <a:sym typeface="Public Sans"/>
              </a:rPr>
              <a:t>Collaborate with Employers</a:t>
            </a:r>
            <a:endParaRPr sz="900"/>
          </a:p>
        </p:txBody>
      </p:sp>
      <p:grpSp>
        <p:nvGrpSpPr>
          <p:cNvPr id="359" name="Google Shape;359;p16"/>
          <p:cNvGrpSpPr/>
          <p:nvPr/>
        </p:nvGrpSpPr>
        <p:grpSpPr>
          <a:xfrm>
            <a:off x="5099103" y="3774403"/>
            <a:ext cx="2492623" cy="1447970"/>
            <a:chOff x="0" y="-57150"/>
            <a:chExt cx="6646994" cy="3861252"/>
          </a:xfrm>
        </p:grpSpPr>
        <p:sp>
          <p:nvSpPr>
            <p:cNvPr id="360" name="Google Shape;360;p16"/>
            <p:cNvSpPr txBox="1"/>
            <p:nvPr/>
          </p:nvSpPr>
          <p:spPr>
            <a:xfrm>
              <a:off x="370093" y="-57150"/>
              <a:ext cx="6276901" cy="7095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40016"/>
                </a:lnSpc>
              </a:pPr>
              <a:r>
                <a:rPr lang="en-US" sz="1235" b="1">
                  <a:solidFill>
                    <a:srgbClr val="494A4A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Talent Development Options</a:t>
              </a:r>
              <a:endParaRPr sz="900"/>
            </a:p>
          </p:txBody>
        </p:sp>
        <p:sp>
          <p:nvSpPr>
            <p:cNvPr id="361" name="Google Shape;361;p16"/>
            <p:cNvSpPr txBox="1"/>
            <p:nvPr/>
          </p:nvSpPr>
          <p:spPr>
            <a:xfrm>
              <a:off x="0" y="718130"/>
              <a:ext cx="5463901" cy="30859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325944" lvl="1" indent="-162972">
                <a:lnSpc>
                  <a:spcPct val="166015"/>
                </a:lnSpc>
                <a:buClr>
                  <a:srgbClr val="000000"/>
                </a:buClr>
                <a:buSzPts val="3019"/>
                <a:buFont typeface="Public Sans"/>
                <a:buAutoNum type="arabicPeriod"/>
              </a:pPr>
              <a:r>
                <a:rPr lang="en-US" sz="1510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Direct Placement </a:t>
              </a:r>
              <a:endParaRPr sz="900"/>
            </a:p>
            <a:p>
              <a:pPr marL="325944" lvl="1" indent="-162972">
                <a:lnSpc>
                  <a:spcPct val="166015"/>
                </a:lnSpc>
                <a:buClr>
                  <a:srgbClr val="000000"/>
                </a:buClr>
                <a:buSzPts val="3019"/>
                <a:buFont typeface="Public Sans"/>
                <a:buAutoNum type="arabicPeriod"/>
              </a:pPr>
              <a:r>
                <a:rPr lang="en-US" sz="1510">
                  <a:latin typeface="Public Sans"/>
                  <a:ea typeface="Public Sans"/>
                  <a:cs typeface="Public Sans"/>
                  <a:sym typeface="Public Sans"/>
                </a:rPr>
                <a:t>Talent </a:t>
              </a:r>
              <a:r>
                <a:rPr lang="en-US" sz="1510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Deployment </a:t>
              </a:r>
              <a:endParaRPr sz="900"/>
            </a:p>
          </p:txBody>
        </p:sp>
      </p:grpSp>
      <p:sp>
        <p:nvSpPr>
          <p:cNvPr id="362" name="Google Shape;362;p16"/>
          <p:cNvSpPr txBox="1"/>
          <p:nvPr/>
        </p:nvSpPr>
        <p:spPr>
          <a:xfrm>
            <a:off x="5248938" y="2649349"/>
            <a:ext cx="3380700" cy="893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8"/>
              </a:lnSpc>
            </a:pPr>
            <a:r>
              <a:rPr lang="en-US" sz="1210">
                <a:latin typeface="Public Sans"/>
                <a:ea typeface="Public Sans"/>
                <a:cs typeface="Public Sans"/>
                <a:sym typeface="Public Sans"/>
              </a:rPr>
              <a:t>Workforce intermediaries and Hub employers work together</a:t>
            </a:r>
            <a:r>
              <a:rPr lang="en-US" sz="121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to reimagine more </a:t>
            </a:r>
            <a:r>
              <a:rPr lang="en-US" sz="1210">
                <a:latin typeface="Public Sans"/>
                <a:ea typeface="Public Sans"/>
                <a:cs typeface="Public Sans"/>
                <a:sym typeface="Public Sans"/>
              </a:rPr>
              <a:t>effective</a:t>
            </a:r>
            <a:r>
              <a:rPr lang="en-US" sz="121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talent development </a:t>
            </a:r>
            <a:r>
              <a:rPr lang="en-US" sz="1210">
                <a:latin typeface="Public Sans"/>
                <a:ea typeface="Public Sans"/>
                <a:cs typeface="Public Sans"/>
                <a:sym typeface="Public Sans"/>
              </a:rPr>
              <a:t>approaches that meet the needs of, and benefit, all stakeholders</a:t>
            </a:r>
            <a:r>
              <a:rPr lang="en-US" sz="121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. </a:t>
            </a:r>
            <a:endParaRPr sz="900"/>
          </a:p>
        </p:txBody>
      </p:sp>
      <p:cxnSp>
        <p:nvCxnSpPr>
          <p:cNvPr id="363" name="Google Shape;363;p16"/>
          <p:cNvCxnSpPr/>
          <p:nvPr/>
        </p:nvCxnSpPr>
        <p:spPr>
          <a:xfrm>
            <a:off x="5248941" y="2152589"/>
            <a:ext cx="3380709" cy="238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4" name="Google Shape;364;p16"/>
          <p:cNvCxnSpPr/>
          <p:nvPr/>
        </p:nvCxnSpPr>
        <p:spPr>
          <a:xfrm>
            <a:off x="5248941" y="2551722"/>
            <a:ext cx="3380709" cy="238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65" name="Google Shape;36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463" y="2192538"/>
            <a:ext cx="4551100" cy="262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35510"/>
            <a:ext cx="9144000" cy="990600"/>
          </a:xfrm>
          <a:prstGeom prst="rect">
            <a:avLst/>
          </a:prstGeom>
          <a:solidFill>
            <a:srgbClr val="4E8997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baseline="0">
              <a:solidFill>
                <a:srgbClr val="8064A2"/>
              </a:solidFill>
              <a:latin typeface="Century Gothic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611E62-0FB6-6142-97E8-A34EC932CA5A}"/>
              </a:ext>
            </a:extLst>
          </p:cNvPr>
          <p:cNvSpPr txBox="1"/>
          <p:nvPr/>
        </p:nvSpPr>
        <p:spPr>
          <a:xfrm>
            <a:off x="192815" y="1076670"/>
            <a:ext cx="8758369" cy="65248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1">
                <a:solidFill>
                  <a:srgbClr val="4E8997"/>
                </a:solidFill>
                <a:latin typeface="+mj-lt"/>
                <a:ea typeface="Tahoma"/>
                <a:cs typeface="Tahoma"/>
              </a:rPr>
              <a:t>October 2023: Received Designation status—permits submission of a</a:t>
            </a:r>
            <a:endParaRPr lang="en-US" sz="2000" b="1">
              <a:solidFill>
                <a:srgbClr val="4E899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b="1">
                <a:solidFill>
                  <a:srgbClr val="4E8997"/>
                </a:solidFill>
                <a:latin typeface="+mj-lt"/>
                <a:ea typeface="Tahoma"/>
                <a:cs typeface="Tahoma"/>
              </a:rPr>
              <a:t>Phase 2 Implementation Award</a:t>
            </a:r>
          </a:p>
          <a:p>
            <a:endParaRPr lang="en-US" b="1">
              <a:solidFill>
                <a:srgbClr val="4E899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>
                <a:solidFill>
                  <a:srgbClr val="4E8997"/>
                </a:solidFill>
                <a:latin typeface="+mj-lt"/>
                <a:ea typeface="Tahoma"/>
                <a:cs typeface="Tahoma"/>
              </a:rPr>
              <a:t>Key Elements</a:t>
            </a:r>
            <a:endParaRPr lang="en-US" b="1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kern="100">
                <a:solidFill>
                  <a:srgbClr val="4E8997"/>
                </a:solidFill>
                <a:latin typeface="+mj-lt"/>
                <a:ea typeface="Tahoma"/>
                <a:cs typeface="Tahoma"/>
              </a:rPr>
              <a:t>Designation status awarded to 31 regions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kern="100">
                <a:solidFill>
                  <a:srgbClr val="4E8997"/>
                </a:solidFill>
                <a:latin typeface="+mj-lt"/>
                <a:ea typeface="Tahoma"/>
                <a:cs typeface="Tahoma"/>
              </a:rPr>
              <a:t>11 are health related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4E8997"/>
                </a:solidFill>
                <a:latin typeface="+mj-lt"/>
                <a:ea typeface="Tahoma"/>
                <a:cs typeface="Tahoma"/>
              </a:rPr>
              <a:t>5-10 are expected to be approved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kern="100">
                <a:solidFill>
                  <a:srgbClr val="4E8997"/>
                </a:solidFill>
                <a:latin typeface="+mj-lt"/>
                <a:ea typeface="Tahoma"/>
                <a:cs typeface="Tahoma"/>
              </a:rPr>
              <a:t>$541M has been appropriated. EDA expects average </a:t>
            </a:r>
            <a:br>
              <a:rPr lang="en-US" kern="100">
                <a:solidFill>
                  <a:srgbClr val="4E8997"/>
                </a:solidFill>
                <a:latin typeface="+mj-lt"/>
                <a:ea typeface="Tahoma"/>
                <a:cs typeface="Tahoma"/>
              </a:rPr>
            </a:br>
            <a:r>
              <a:rPr lang="en-US" kern="100">
                <a:solidFill>
                  <a:srgbClr val="4E8997"/>
                </a:solidFill>
                <a:latin typeface="+mj-lt"/>
                <a:ea typeface="Tahoma"/>
                <a:cs typeface="Tahoma"/>
              </a:rPr>
              <a:t>award is $45M if 10 Hubs approved. </a:t>
            </a:r>
            <a:endParaRPr lang="en-US" kern="100">
              <a:solidFill>
                <a:srgbClr val="4E899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4E8997"/>
                </a:solidFill>
                <a:latin typeface="+mj-lt"/>
                <a:ea typeface="Tahoma"/>
                <a:cs typeface="Tahoma"/>
              </a:rPr>
              <a:t>Award notifications over summer; if successful, start date = 01 September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>
                <a:solidFill>
                  <a:srgbClr val="4E8997"/>
                </a:solidFill>
                <a:ea typeface="+mn-lt"/>
                <a:cs typeface="+mn-lt"/>
              </a:rPr>
              <a:t>29 Feb 2024: </a:t>
            </a:r>
            <a:r>
              <a:rPr lang="en-US" b="1">
                <a:solidFill>
                  <a:srgbClr val="4E8997"/>
                </a:solidFill>
                <a:latin typeface="+mj-lt"/>
                <a:ea typeface="Tahoma"/>
                <a:cs typeface="Tahoma"/>
              </a:rPr>
              <a:t>Project Proposal Submitted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>
              <a:solidFill>
                <a:srgbClr val="4E8997"/>
              </a:solidFill>
              <a:latin typeface="+mj-lt"/>
              <a:ea typeface="Tahoma"/>
              <a:cs typeface="Tahom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>
                <a:solidFill>
                  <a:srgbClr val="4E8997"/>
                </a:solidFill>
                <a:latin typeface="+mj-lt"/>
                <a:ea typeface="Tahoma"/>
                <a:cs typeface="Tahoma"/>
              </a:rPr>
              <a:t>Virtual Site Visit 12 April 2024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>
              <a:solidFill>
                <a:srgbClr val="4E8997"/>
              </a:solidFill>
              <a:latin typeface="+mj-lt"/>
              <a:ea typeface="Tahoma"/>
              <a:cs typeface="Taho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4E8997"/>
                </a:solidFill>
                <a:latin typeface="+mj-lt"/>
                <a:ea typeface="Tahoma"/>
                <a:cs typeface="Tahoma"/>
              </a:rPr>
              <a:t>June 2024:  RUMOR of announcement (no confirmation as of 05/20)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kern="10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>
              <a:solidFill>
                <a:srgbClr val="4E8997"/>
              </a:solidFill>
              <a:latin typeface="+mj-lt"/>
              <a:ea typeface="Tahoma"/>
              <a:cs typeface="Tahom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>
              <a:solidFill>
                <a:srgbClr val="4E899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kern="10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kern="1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E5E587-3DA5-347D-14B5-54270506768C}"/>
              </a:ext>
            </a:extLst>
          </p:cNvPr>
          <p:cNvSpPr txBox="1"/>
          <p:nvPr/>
        </p:nvSpPr>
        <p:spPr>
          <a:xfrm>
            <a:off x="192815" y="258970"/>
            <a:ext cx="8441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EDA Tech Hub Basics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5338A2-43F5-8BE2-FCB7-9D1273111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04092"/>
            <a:ext cx="2788126" cy="459483"/>
          </a:xfrm>
          <a:prstGeom prst="rect">
            <a:avLst/>
          </a:prstGeom>
        </p:spPr>
      </p:pic>
      <p:sp>
        <p:nvSpPr>
          <p:cNvPr id="3" name="Google Shape;93;p1">
            <a:extLst>
              <a:ext uri="{FF2B5EF4-FFF2-40B4-BE49-F238E27FC236}">
                <a16:creationId xmlns:a16="http://schemas.microsoft.com/office/drawing/2014/main" id="{3A9E81C0-16CD-94ED-1BC5-33EF8C5D39DA}"/>
              </a:ext>
            </a:extLst>
          </p:cNvPr>
          <p:cNvSpPr/>
          <p:nvPr/>
        </p:nvSpPr>
        <p:spPr>
          <a:xfrm>
            <a:off x="5167651" y="-157090"/>
            <a:ext cx="4065988" cy="990600"/>
          </a:xfrm>
          <a:custGeom>
            <a:avLst/>
            <a:gdLst/>
            <a:ahLst/>
            <a:cxnLst/>
            <a:rect l="l" t="t" r="r" b="b"/>
            <a:pathLst>
              <a:path w="7387087" h="1740413" extrusionOk="0">
                <a:moveTo>
                  <a:pt x="0" y="0"/>
                </a:moveTo>
                <a:lnTo>
                  <a:pt x="7387087" y="0"/>
                </a:lnTo>
                <a:lnTo>
                  <a:pt x="7387087" y="1740413"/>
                </a:lnTo>
                <a:lnTo>
                  <a:pt x="0" y="17404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1270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" name="Google Shape;370;p17"/>
          <p:cNvGrpSpPr/>
          <p:nvPr/>
        </p:nvGrpSpPr>
        <p:grpSpPr>
          <a:xfrm>
            <a:off x="6850370" y="1248819"/>
            <a:ext cx="2103276" cy="2302383"/>
            <a:chOff x="0" y="-19050"/>
            <a:chExt cx="1107891" cy="1212770"/>
          </a:xfrm>
        </p:grpSpPr>
        <p:sp>
          <p:nvSpPr>
            <p:cNvPr id="371" name="Google Shape;371;p17"/>
            <p:cNvSpPr/>
            <p:nvPr/>
          </p:nvSpPr>
          <p:spPr>
            <a:xfrm>
              <a:off x="0" y="0"/>
              <a:ext cx="1107891" cy="1193720"/>
            </a:xfrm>
            <a:custGeom>
              <a:avLst/>
              <a:gdLst/>
              <a:ahLst/>
              <a:cxnLst/>
              <a:rect l="l" t="t" r="r" b="b"/>
              <a:pathLst>
                <a:path w="1107891" h="1193720" extrusionOk="0">
                  <a:moveTo>
                    <a:pt x="93863" y="0"/>
                  </a:moveTo>
                  <a:lnTo>
                    <a:pt x="1014027" y="0"/>
                  </a:lnTo>
                  <a:cubicBezTo>
                    <a:pt x="1038922" y="0"/>
                    <a:pt x="1062796" y="9889"/>
                    <a:pt x="1080399" y="27492"/>
                  </a:cubicBezTo>
                  <a:cubicBezTo>
                    <a:pt x="1098002" y="45095"/>
                    <a:pt x="1107891" y="68969"/>
                    <a:pt x="1107891" y="93863"/>
                  </a:cubicBezTo>
                  <a:lnTo>
                    <a:pt x="1107891" y="1099857"/>
                  </a:lnTo>
                  <a:cubicBezTo>
                    <a:pt x="1107891" y="1124751"/>
                    <a:pt x="1098002" y="1148626"/>
                    <a:pt x="1080399" y="1166229"/>
                  </a:cubicBezTo>
                  <a:cubicBezTo>
                    <a:pt x="1062796" y="1183831"/>
                    <a:pt x="1038922" y="1193720"/>
                    <a:pt x="1014027" y="1193720"/>
                  </a:cubicBezTo>
                  <a:lnTo>
                    <a:pt x="93863" y="1193720"/>
                  </a:lnTo>
                  <a:cubicBezTo>
                    <a:pt x="68969" y="1193720"/>
                    <a:pt x="45095" y="1183831"/>
                    <a:pt x="27492" y="1166229"/>
                  </a:cubicBezTo>
                  <a:cubicBezTo>
                    <a:pt x="9889" y="1148626"/>
                    <a:pt x="0" y="1124751"/>
                    <a:pt x="0" y="1099857"/>
                  </a:cubicBezTo>
                  <a:lnTo>
                    <a:pt x="0" y="93863"/>
                  </a:lnTo>
                  <a:cubicBezTo>
                    <a:pt x="0" y="68969"/>
                    <a:pt x="9889" y="45095"/>
                    <a:pt x="27492" y="27492"/>
                  </a:cubicBezTo>
                  <a:cubicBezTo>
                    <a:pt x="45095" y="9889"/>
                    <a:pt x="68969" y="0"/>
                    <a:pt x="93863" y="0"/>
                  </a:cubicBezTo>
                  <a:close/>
                </a:path>
              </a:pathLst>
            </a:custGeom>
            <a:solidFill>
              <a:srgbClr val="DBEEF8"/>
            </a:solidFill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17"/>
            <p:cNvSpPr txBox="1"/>
            <p:nvPr/>
          </p:nvSpPr>
          <p:spPr>
            <a:xfrm>
              <a:off x="0" y="-19050"/>
              <a:ext cx="1107891" cy="12127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61277"/>
                </a:lnSpc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3" name="Google Shape;373;p17"/>
          <p:cNvSpPr txBox="1"/>
          <p:nvPr/>
        </p:nvSpPr>
        <p:spPr>
          <a:xfrm>
            <a:off x="7018213" y="1990025"/>
            <a:ext cx="1828500" cy="489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36998"/>
              </a:lnSpc>
            </a:pPr>
            <a:r>
              <a:rPr lang="en-US" sz="1160">
                <a:latin typeface="Public Sans"/>
                <a:ea typeface="Public Sans"/>
                <a:cs typeface="Public Sans"/>
                <a:sym typeface="Public Sans"/>
              </a:rPr>
              <a:t>E</a:t>
            </a:r>
            <a:r>
              <a:rPr lang="en-US" sz="116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mployers seeking to fill full-time positions</a:t>
            </a:r>
            <a:endParaRPr sz="900"/>
          </a:p>
        </p:txBody>
      </p:sp>
      <p:sp>
        <p:nvSpPr>
          <p:cNvPr id="374" name="Google Shape;374;p17"/>
          <p:cNvSpPr txBox="1"/>
          <p:nvPr/>
        </p:nvSpPr>
        <p:spPr>
          <a:xfrm>
            <a:off x="7033138" y="1464483"/>
            <a:ext cx="1882350" cy="421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7983"/>
              </a:lnSpc>
            </a:pPr>
            <a:r>
              <a:rPr lang="en-US" sz="1160" b="1">
                <a:solidFill>
                  <a:srgbClr val="327A93"/>
                </a:solidFill>
                <a:latin typeface="Public Sans"/>
                <a:ea typeface="Public Sans"/>
                <a:cs typeface="Public Sans"/>
                <a:sym typeface="Public Sans"/>
              </a:rPr>
              <a:t>Direct Placement </a:t>
            </a:r>
            <a:endParaRPr sz="600">
              <a:solidFill>
                <a:srgbClr val="327A93"/>
              </a:solidFill>
            </a:endParaRPr>
          </a:p>
          <a:p>
            <a:pPr>
              <a:lnSpc>
                <a:spcPct val="117983"/>
              </a:lnSpc>
            </a:pPr>
            <a:r>
              <a:rPr lang="en-US" sz="1160" b="1">
                <a:solidFill>
                  <a:srgbClr val="327A93"/>
                </a:solidFill>
                <a:latin typeface="Public Sans"/>
                <a:ea typeface="Public Sans"/>
                <a:cs typeface="Public Sans"/>
                <a:sym typeface="Public Sans"/>
              </a:rPr>
              <a:t>is a good option for </a:t>
            </a:r>
            <a:endParaRPr sz="600">
              <a:solidFill>
                <a:srgbClr val="327A93"/>
              </a:solidFill>
            </a:endParaRPr>
          </a:p>
        </p:txBody>
      </p:sp>
      <p:sp>
        <p:nvSpPr>
          <p:cNvPr id="375" name="Google Shape;375;p17"/>
          <p:cNvSpPr txBox="1"/>
          <p:nvPr/>
        </p:nvSpPr>
        <p:spPr>
          <a:xfrm>
            <a:off x="7033125" y="2682450"/>
            <a:ext cx="1766400" cy="70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36998"/>
              </a:lnSpc>
            </a:pPr>
            <a:r>
              <a:rPr lang="en-US" sz="111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Career seekers </a:t>
            </a:r>
            <a:r>
              <a:rPr lang="en-US" sz="1110">
                <a:latin typeface="Public Sans"/>
                <a:ea typeface="Public Sans"/>
                <a:cs typeface="Public Sans"/>
                <a:sym typeface="Public Sans"/>
              </a:rPr>
              <a:t>who</a:t>
            </a:r>
            <a:r>
              <a:rPr lang="en-US" sz="111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want to </a:t>
            </a:r>
            <a:r>
              <a:rPr lang="en-US" sz="1110">
                <a:latin typeface="Public Sans"/>
                <a:ea typeface="Public Sans"/>
                <a:cs typeface="Public Sans"/>
                <a:sym typeface="Public Sans"/>
              </a:rPr>
              <a:t>work for</a:t>
            </a:r>
            <a:r>
              <a:rPr lang="en-US" sz="111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a specific </a:t>
            </a:r>
            <a:r>
              <a:rPr lang="en-US" sz="1110">
                <a:latin typeface="Public Sans"/>
                <a:ea typeface="Public Sans"/>
                <a:cs typeface="Public Sans"/>
                <a:sym typeface="Public Sans"/>
              </a:rPr>
              <a:t>H</a:t>
            </a:r>
            <a:r>
              <a:rPr lang="en-US" sz="111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ub company </a:t>
            </a:r>
            <a:endParaRPr sz="650"/>
          </a:p>
        </p:txBody>
      </p:sp>
      <p:cxnSp>
        <p:nvCxnSpPr>
          <p:cNvPr id="376" name="Google Shape;376;p17"/>
          <p:cNvCxnSpPr/>
          <p:nvPr/>
        </p:nvCxnSpPr>
        <p:spPr>
          <a:xfrm>
            <a:off x="7033134" y="2555689"/>
            <a:ext cx="1728150" cy="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7" name="Google Shape;377;p17"/>
          <p:cNvSpPr txBox="1"/>
          <p:nvPr/>
        </p:nvSpPr>
        <p:spPr>
          <a:xfrm>
            <a:off x="361450" y="1248813"/>
            <a:ext cx="6184950" cy="414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1015"/>
              </a:lnSpc>
            </a:pPr>
            <a:r>
              <a:rPr lang="en-US" sz="2225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Option 1: Direct Placement </a:t>
            </a:r>
            <a:endParaRPr sz="9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78" name="Google Shape;378;p17"/>
          <p:cNvSpPr txBox="1"/>
          <p:nvPr/>
        </p:nvSpPr>
        <p:spPr>
          <a:xfrm>
            <a:off x="361447" y="1703323"/>
            <a:ext cx="428385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36998"/>
              </a:lnSpc>
            </a:pPr>
            <a:r>
              <a:rPr lang="en-US" sz="146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Program graduates are hired into a permanent role by a </a:t>
            </a:r>
            <a:r>
              <a:rPr lang="en-US" sz="1460">
                <a:latin typeface="Public Sans"/>
                <a:ea typeface="Public Sans"/>
                <a:cs typeface="Public Sans"/>
                <a:sym typeface="Public Sans"/>
              </a:rPr>
              <a:t>H</a:t>
            </a:r>
            <a:r>
              <a:rPr lang="en-US" sz="146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ub company. </a:t>
            </a:r>
            <a:endParaRPr sz="900"/>
          </a:p>
        </p:txBody>
      </p:sp>
      <p:sp>
        <p:nvSpPr>
          <p:cNvPr id="379" name="Google Shape;379;p17"/>
          <p:cNvSpPr txBox="1"/>
          <p:nvPr/>
        </p:nvSpPr>
        <p:spPr>
          <a:xfrm>
            <a:off x="610494" y="2532217"/>
            <a:ext cx="1673100" cy="1340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8"/>
              </a:lnSpc>
            </a:pPr>
            <a:r>
              <a:rPr lang="en-US" sz="1210" b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Cohort is </a:t>
            </a:r>
            <a:r>
              <a:rPr lang="en-US" sz="1210" b="1">
                <a:latin typeface="Public Sans"/>
                <a:ea typeface="Public Sans"/>
                <a:cs typeface="Public Sans"/>
                <a:sym typeface="Public Sans"/>
              </a:rPr>
              <a:t>launched</a:t>
            </a:r>
            <a:r>
              <a:rPr lang="en-US" sz="1210" b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endParaRPr sz="900"/>
          </a:p>
          <a:p>
            <a:pPr>
              <a:lnSpc>
                <a:spcPct val="120008"/>
              </a:lnSpc>
            </a:pPr>
            <a:r>
              <a:rPr lang="en-US" sz="121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The Workforce Center collaborates with </a:t>
            </a:r>
            <a:r>
              <a:rPr lang="en-US" sz="1210">
                <a:latin typeface="Public Sans"/>
                <a:ea typeface="Public Sans"/>
                <a:cs typeface="Public Sans"/>
                <a:sym typeface="Public Sans"/>
              </a:rPr>
              <a:t>H</a:t>
            </a:r>
            <a:r>
              <a:rPr lang="en-US" sz="121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ub companies &amp; partners to launch a cohort</a:t>
            </a:r>
            <a:endParaRPr sz="900"/>
          </a:p>
          <a:p>
            <a:pPr>
              <a:lnSpc>
                <a:spcPct val="120008"/>
              </a:lnSpc>
            </a:pPr>
            <a:endParaRPr sz="1210">
              <a:solidFill>
                <a:srgbClr val="000000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80" name="Google Shape;380;p17"/>
          <p:cNvSpPr txBox="1"/>
          <p:nvPr/>
        </p:nvSpPr>
        <p:spPr>
          <a:xfrm>
            <a:off x="614333" y="4181937"/>
            <a:ext cx="1948800" cy="1117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8"/>
              </a:lnSpc>
            </a:pPr>
            <a:r>
              <a:rPr lang="en-US" sz="1210" b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Graduates are placed</a:t>
            </a:r>
            <a:endParaRPr sz="900"/>
          </a:p>
          <a:p>
            <a:pPr>
              <a:lnSpc>
                <a:spcPct val="120008"/>
              </a:lnSpc>
            </a:pPr>
            <a:r>
              <a:rPr lang="en-US" sz="121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Graduates transition into permanent employment with </a:t>
            </a:r>
            <a:r>
              <a:rPr lang="en-US" sz="1210">
                <a:latin typeface="Public Sans"/>
                <a:ea typeface="Public Sans"/>
                <a:cs typeface="Public Sans"/>
                <a:sym typeface="Public Sans"/>
              </a:rPr>
              <a:t>H</a:t>
            </a:r>
            <a:r>
              <a:rPr lang="en-US" sz="121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ub company</a:t>
            </a:r>
            <a:endParaRPr sz="900"/>
          </a:p>
          <a:p>
            <a:pPr>
              <a:lnSpc>
                <a:spcPct val="120008"/>
              </a:lnSpc>
            </a:pPr>
            <a:endParaRPr sz="1210">
              <a:solidFill>
                <a:srgbClr val="000000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81" name="Google Shape;381;p17"/>
          <p:cNvSpPr txBox="1"/>
          <p:nvPr/>
        </p:nvSpPr>
        <p:spPr>
          <a:xfrm>
            <a:off x="2840251" y="4197150"/>
            <a:ext cx="1728150" cy="1340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8"/>
              </a:lnSpc>
            </a:pPr>
            <a:r>
              <a:rPr lang="en-US" sz="1210" b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Hub Employers reach their workforce goals</a:t>
            </a:r>
            <a:endParaRPr sz="900"/>
          </a:p>
          <a:p>
            <a:pPr>
              <a:lnSpc>
                <a:spcPct val="120008"/>
              </a:lnSpc>
            </a:pPr>
            <a:r>
              <a:rPr lang="en-US" sz="121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Hub company hires, retains, and supports new employees</a:t>
            </a:r>
            <a:endParaRPr sz="900"/>
          </a:p>
          <a:p>
            <a:pPr>
              <a:lnSpc>
                <a:spcPct val="120008"/>
              </a:lnSpc>
            </a:pPr>
            <a:endParaRPr sz="1210">
              <a:solidFill>
                <a:srgbClr val="000000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82" name="Google Shape;382;p17"/>
          <p:cNvSpPr txBox="1"/>
          <p:nvPr/>
        </p:nvSpPr>
        <p:spPr>
          <a:xfrm>
            <a:off x="361447" y="5462588"/>
            <a:ext cx="5051547" cy="22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38980"/>
              </a:lnSpc>
            </a:pPr>
            <a:r>
              <a:rPr lang="en-US" sz="106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*Hub company covers program participant wages during training</a:t>
            </a:r>
            <a:endParaRPr sz="900"/>
          </a:p>
        </p:txBody>
      </p:sp>
      <p:sp>
        <p:nvSpPr>
          <p:cNvPr id="383" name="Google Shape;383;p17"/>
          <p:cNvSpPr txBox="1"/>
          <p:nvPr/>
        </p:nvSpPr>
        <p:spPr>
          <a:xfrm>
            <a:off x="361447" y="2475067"/>
            <a:ext cx="114151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100" b="1">
                <a:solidFill>
                  <a:srgbClr val="D49E26"/>
                </a:solidFill>
                <a:latin typeface="Public Sans"/>
                <a:ea typeface="Public Sans"/>
                <a:cs typeface="Public Sans"/>
                <a:sym typeface="Public Sans"/>
              </a:rPr>
              <a:t>1</a:t>
            </a:r>
            <a:endParaRPr sz="900"/>
          </a:p>
        </p:txBody>
      </p:sp>
      <p:sp>
        <p:nvSpPr>
          <p:cNvPr id="384" name="Google Shape;384;p17"/>
          <p:cNvSpPr txBox="1"/>
          <p:nvPr/>
        </p:nvSpPr>
        <p:spPr>
          <a:xfrm>
            <a:off x="2837956" y="2517930"/>
            <a:ext cx="1930357" cy="201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8"/>
              </a:lnSpc>
            </a:pPr>
            <a:r>
              <a:rPr lang="en-US" sz="1210" b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Managed from within</a:t>
            </a:r>
            <a:endParaRPr sz="900"/>
          </a:p>
          <a:p>
            <a:pPr>
              <a:lnSpc>
                <a:spcPct val="120008"/>
              </a:lnSpc>
            </a:pPr>
            <a:r>
              <a:rPr lang="en-US" sz="121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The Workforce Center coordinates recruitment, assessment, selection, </a:t>
            </a:r>
            <a:endParaRPr sz="900"/>
          </a:p>
          <a:p>
            <a:pPr>
              <a:lnSpc>
                <a:spcPct val="120008"/>
              </a:lnSpc>
            </a:pPr>
            <a:r>
              <a:rPr lang="en-US" sz="121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and hire into temporary position with employer </a:t>
            </a:r>
            <a:endParaRPr sz="900"/>
          </a:p>
          <a:p>
            <a:pPr>
              <a:lnSpc>
                <a:spcPct val="120008"/>
              </a:lnSpc>
            </a:pPr>
            <a:r>
              <a:rPr lang="en-US" sz="121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of record*</a:t>
            </a:r>
            <a:endParaRPr sz="900"/>
          </a:p>
          <a:p>
            <a:pPr>
              <a:lnSpc>
                <a:spcPct val="120008"/>
              </a:lnSpc>
            </a:pPr>
            <a:endParaRPr sz="1210">
              <a:solidFill>
                <a:srgbClr val="000000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>
              <a:lnSpc>
                <a:spcPct val="120008"/>
              </a:lnSpc>
            </a:pPr>
            <a:endParaRPr sz="1210">
              <a:solidFill>
                <a:srgbClr val="000000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85" name="Google Shape;385;p17"/>
          <p:cNvSpPr txBox="1"/>
          <p:nvPr/>
        </p:nvSpPr>
        <p:spPr>
          <a:xfrm>
            <a:off x="2563181" y="2475067"/>
            <a:ext cx="161702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100" b="1">
                <a:solidFill>
                  <a:srgbClr val="D49E26"/>
                </a:solidFill>
                <a:latin typeface="Public Sans"/>
                <a:ea typeface="Public Sans"/>
                <a:cs typeface="Public Sans"/>
                <a:sym typeface="Public Sans"/>
              </a:rPr>
              <a:t>2</a:t>
            </a:r>
            <a:endParaRPr sz="900"/>
          </a:p>
        </p:txBody>
      </p:sp>
      <p:sp>
        <p:nvSpPr>
          <p:cNvPr id="386" name="Google Shape;386;p17"/>
          <p:cNvSpPr txBox="1"/>
          <p:nvPr/>
        </p:nvSpPr>
        <p:spPr>
          <a:xfrm>
            <a:off x="4998066" y="2502596"/>
            <a:ext cx="1828500" cy="1340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8"/>
              </a:lnSpc>
            </a:pPr>
            <a:r>
              <a:rPr lang="en-US" sz="1210" b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Services are </a:t>
            </a:r>
            <a:r>
              <a:rPr lang="en-US" sz="1210" b="1">
                <a:latin typeface="Public Sans"/>
                <a:ea typeface="Public Sans"/>
                <a:cs typeface="Public Sans"/>
                <a:sym typeface="Public Sans"/>
              </a:rPr>
              <a:t>procured</a:t>
            </a:r>
            <a:endParaRPr sz="900"/>
          </a:p>
          <a:p>
            <a:pPr>
              <a:lnSpc>
                <a:spcPct val="120008"/>
              </a:lnSpc>
            </a:pPr>
            <a:r>
              <a:rPr lang="en-US" sz="121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The Workforce Center contracts for training delivery and supportive services</a:t>
            </a:r>
            <a:endParaRPr sz="900"/>
          </a:p>
          <a:p>
            <a:pPr>
              <a:lnSpc>
                <a:spcPct val="120008"/>
              </a:lnSpc>
            </a:pPr>
            <a:endParaRPr sz="1210">
              <a:solidFill>
                <a:srgbClr val="000000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87" name="Google Shape;387;p17"/>
          <p:cNvSpPr txBox="1"/>
          <p:nvPr/>
        </p:nvSpPr>
        <p:spPr>
          <a:xfrm>
            <a:off x="4739738" y="2445446"/>
            <a:ext cx="17736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100" b="1">
                <a:solidFill>
                  <a:srgbClr val="D49E26"/>
                </a:solidFill>
                <a:latin typeface="Public Sans"/>
                <a:ea typeface="Public Sans"/>
                <a:cs typeface="Public Sans"/>
                <a:sym typeface="Public Sans"/>
              </a:rPr>
              <a:t>3</a:t>
            </a:r>
            <a:endParaRPr sz="900"/>
          </a:p>
        </p:txBody>
      </p:sp>
      <p:sp>
        <p:nvSpPr>
          <p:cNvPr id="388" name="Google Shape;388;p17"/>
          <p:cNvSpPr txBox="1"/>
          <p:nvPr/>
        </p:nvSpPr>
        <p:spPr>
          <a:xfrm>
            <a:off x="362524" y="4087613"/>
            <a:ext cx="175050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100" b="1">
                <a:solidFill>
                  <a:srgbClr val="D49E26"/>
                </a:solidFill>
                <a:latin typeface="Public Sans"/>
                <a:ea typeface="Public Sans"/>
                <a:cs typeface="Public Sans"/>
                <a:sym typeface="Public Sans"/>
              </a:rPr>
              <a:t>4</a:t>
            </a:r>
            <a:endParaRPr sz="900"/>
          </a:p>
        </p:txBody>
      </p:sp>
      <p:sp>
        <p:nvSpPr>
          <p:cNvPr id="389" name="Google Shape;389;p17"/>
          <p:cNvSpPr txBox="1"/>
          <p:nvPr/>
        </p:nvSpPr>
        <p:spPr>
          <a:xfrm>
            <a:off x="2563181" y="4087613"/>
            <a:ext cx="180000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100" b="1">
                <a:solidFill>
                  <a:srgbClr val="D49E26"/>
                </a:solidFill>
                <a:latin typeface="Public Sans"/>
                <a:ea typeface="Public Sans"/>
                <a:cs typeface="Public Sans"/>
                <a:sym typeface="Public Sans"/>
              </a:rPr>
              <a:t>5</a:t>
            </a:r>
            <a:endParaRPr sz="900"/>
          </a:p>
        </p:txBody>
      </p:sp>
      <p:pic>
        <p:nvPicPr>
          <p:cNvPr id="390" name="Google Shape;3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3431" y="3776002"/>
            <a:ext cx="3205240" cy="2144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oogle Shape;395;p18"/>
          <p:cNvGrpSpPr/>
          <p:nvPr/>
        </p:nvGrpSpPr>
        <p:grpSpPr>
          <a:xfrm>
            <a:off x="6851439" y="1401219"/>
            <a:ext cx="2103262" cy="1522774"/>
            <a:chOff x="0" y="-19050"/>
            <a:chExt cx="1107891" cy="802120"/>
          </a:xfrm>
        </p:grpSpPr>
        <p:sp>
          <p:nvSpPr>
            <p:cNvPr id="396" name="Google Shape;396;p18"/>
            <p:cNvSpPr/>
            <p:nvPr/>
          </p:nvSpPr>
          <p:spPr>
            <a:xfrm>
              <a:off x="0" y="0"/>
              <a:ext cx="1107891" cy="783070"/>
            </a:xfrm>
            <a:custGeom>
              <a:avLst/>
              <a:gdLst/>
              <a:ahLst/>
              <a:cxnLst/>
              <a:rect l="l" t="t" r="r" b="b"/>
              <a:pathLst>
                <a:path w="1107891" h="783070" extrusionOk="0">
                  <a:moveTo>
                    <a:pt x="93863" y="0"/>
                  </a:moveTo>
                  <a:lnTo>
                    <a:pt x="1014027" y="0"/>
                  </a:lnTo>
                  <a:cubicBezTo>
                    <a:pt x="1038922" y="0"/>
                    <a:pt x="1062796" y="9889"/>
                    <a:pt x="1080399" y="27492"/>
                  </a:cubicBezTo>
                  <a:cubicBezTo>
                    <a:pt x="1098002" y="45095"/>
                    <a:pt x="1107891" y="68969"/>
                    <a:pt x="1107891" y="93863"/>
                  </a:cubicBezTo>
                  <a:lnTo>
                    <a:pt x="1107891" y="689206"/>
                  </a:lnTo>
                  <a:cubicBezTo>
                    <a:pt x="1107891" y="714100"/>
                    <a:pt x="1098002" y="737975"/>
                    <a:pt x="1080399" y="755578"/>
                  </a:cubicBezTo>
                  <a:cubicBezTo>
                    <a:pt x="1062796" y="773180"/>
                    <a:pt x="1038922" y="783070"/>
                    <a:pt x="1014027" y="783070"/>
                  </a:cubicBezTo>
                  <a:lnTo>
                    <a:pt x="93863" y="783070"/>
                  </a:lnTo>
                  <a:cubicBezTo>
                    <a:pt x="68969" y="783070"/>
                    <a:pt x="45095" y="773180"/>
                    <a:pt x="27492" y="755578"/>
                  </a:cubicBezTo>
                  <a:cubicBezTo>
                    <a:pt x="9889" y="737975"/>
                    <a:pt x="0" y="714100"/>
                    <a:pt x="0" y="689206"/>
                  </a:cubicBezTo>
                  <a:lnTo>
                    <a:pt x="0" y="93863"/>
                  </a:lnTo>
                  <a:cubicBezTo>
                    <a:pt x="0" y="68969"/>
                    <a:pt x="9889" y="45095"/>
                    <a:pt x="27492" y="27492"/>
                  </a:cubicBezTo>
                  <a:cubicBezTo>
                    <a:pt x="45095" y="9889"/>
                    <a:pt x="68969" y="0"/>
                    <a:pt x="93863" y="0"/>
                  </a:cubicBezTo>
                  <a:close/>
                </a:path>
              </a:pathLst>
            </a:custGeom>
            <a:solidFill>
              <a:srgbClr val="FAD2EE"/>
            </a:solidFill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18"/>
            <p:cNvSpPr txBox="1"/>
            <p:nvPr/>
          </p:nvSpPr>
          <p:spPr>
            <a:xfrm>
              <a:off x="0" y="-19050"/>
              <a:ext cx="1107891" cy="802120"/>
            </a:xfrm>
            <a:prstGeom prst="rect">
              <a:avLst/>
            </a:prstGeom>
            <a:solidFill>
              <a:srgbClr val="FAD2EE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61277"/>
                </a:lnSpc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8" name="Google Shape;398;p18"/>
          <p:cNvSpPr txBox="1"/>
          <p:nvPr/>
        </p:nvSpPr>
        <p:spPr>
          <a:xfrm>
            <a:off x="6961899" y="1952863"/>
            <a:ext cx="1930350" cy="893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36998"/>
              </a:lnSpc>
            </a:pPr>
            <a:r>
              <a:rPr lang="en-US" sz="1060">
                <a:latin typeface="Public Sans"/>
                <a:ea typeface="Public Sans"/>
                <a:cs typeface="Public Sans"/>
                <a:sym typeface="Public Sans"/>
              </a:rPr>
              <a:t>Companies seeking to leverage the workforce </a:t>
            </a:r>
            <a:br>
              <a:rPr lang="en-US" sz="1060">
                <a:latin typeface="Public Sans"/>
                <a:ea typeface="Public Sans"/>
                <a:cs typeface="Public Sans"/>
                <a:sym typeface="Public Sans"/>
              </a:rPr>
            </a:br>
            <a:r>
              <a:rPr lang="en-US" sz="1060">
                <a:latin typeface="Public Sans"/>
                <a:ea typeface="Public Sans"/>
                <a:cs typeface="Public Sans"/>
                <a:sym typeface="Public Sans"/>
              </a:rPr>
              <a:t>for specific durations or projects; and for </a:t>
            </a:r>
            <a:r>
              <a:rPr lang="en-US" sz="106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Startups</a:t>
            </a:r>
            <a:endParaRPr sz="600"/>
          </a:p>
        </p:txBody>
      </p:sp>
      <p:sp>
        <p:nvSpPr>
          <p:cNvPr id="399" name="Google Shape;399;p18"/>
          <p:cNvSpPr txBox="1"/>
          <p:nvPr/>
        </p:nvSpPr>
        <p:spPr>
          <a:xfrm>
            <a:off x="6961906" y="1482008"/>
            <a:ext cx="1882350" cy="421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7983"/>
              </a:lnSpc>
            </a:pPr>
            <a:r>
              <a:rPr lang="en-US" sz="1160" b="1">
                <a:solidFill>
                  <a:srgbClr val="686968"/>
                </a:solidFill>
                <a:latin typeface="Public Sans"/>
                <a:ea typeface="Public Sans"/>
                <a:cs typeface="Public Sans"/>
                <a:sym typeface="Public Sans"/>
              </a:rPr>
              <a:t>Talent Deployment </a:t>
            </a:r>
            <a:br>
              <a:rPr lang="en-US" sz="1160" b="1">
                <a:solidFill>
                  <a:srgbClr val="686968"/>
                </a:solidFill>
                <a:latin typeface="Public Sans"/>
                <a:ea typeface="Public Sans"/>
                <a:cs typeface="Public Sans"/>
                <a:sym typeface="Public Sans"/>
              </a:rPr>
            </a:br>
            <a:r>
              <a:rPr lang="en-US" sz="1160" b="1">
                <a:solidFill>
                  <a:srgbClr val="686968"/>
                </a:solidFill>
                <a:latin typeface="Public Sans"/>
                <a:ea typeface="Public Sans"/>
                <a:cs typeface="Public Sans"/>
                <a:sym typeface="Public Sans"/>
              </a:rPr>
              <a:t>is a good option for</a:t>
            </a:r>
            <a:r>
              <a:rPr lang="en-US" sz="116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endParaRPr sz="600">
              <a:solidFill>
                <a:schemeClr val="lt1"/>
              </a:solidFill>
            </a:endParaRPr>
          </a:p>
        </p:txBody>
      </p:sp>
      <p:sp>
        <p:nvSpPr>
          <p:cNvPr id="400" name="Google Shape;400;p18"/>
          <p:cNvSpPr txBox="1"/>
          <p:nvPr/>
        </p:nvSpPr>
        <p:spPr>
          <a:xfrm>
            <a:off x="361449" y="1248500"/>
            <a:ext cx="5870550" cy="414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1015"/>
              </a:lnSpc>
            </a:pPr>
            <a:r>
              <a:rPr lang="en-US" sz="2225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Option 2: Talent Deployment</a:t>
            </a:r>
            <a:endParaRPr sz="9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401" name="Google Shape;401;p18"/>
          <p:cNvSpPr txBox="1"/>
          <p:nvPr/>
        </p:nvSpPr>
        <p:spPr>
          <a:xfrm>
            <a:off x="361447" y="1703323"/>
            <a:ext cx="44670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36998"/>
              </a:lnSpc>
            </a:pPr>
            <a:r>
              <a:rPr lang="en-US" sz="146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Program graduates promoted into permanent role by, and with, employer of record.</a:t>
            </a:r>
            <a:endParaRPr sz="900"/>
          </a:p>
        </p:txBody>
      </p:sp>
      <p:sp>
        <p:nvSpPr>
          <p:cNvPr id="402" name="Google Shape;402;p18"/>
          <p:cNvSpPr txBox="1"/>
          <p:nvPr/>
        </p:nvSpPr>
        <p:spPr>
          <a:xfrm>
            <a:off x="610494" y="2532217"/>
            <a:ext cx="1673100" cy="1340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8"/>
              </a:lnSpc>
            </a:pPr>
            <a:r>
              <a:rPr lang="en-US" sz="1210" b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Cohort is created </a:t>
            </a:r>
            <a:endParaRPr sz="900"/>
          </a:p>
          <a:p>
            <a:pPr>
              <a:lnSpc>
                <a:spcPct val="120008"/>
              </a:lnSpc>
            </a:pPr>
            <a:r>
              <a:rPr lang="en-US" sz="121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The Workforce Center collaborates with </a:t>
            </a:r>
            <a:r>
              <a:rPr lang="en-US" sz="1210">
                <a:latin typeface="Public Sans"/>
                <a:ea typeface="Public Sans"/>
                <a:cs typeface="Public Sans"/>
                <a:sym typeface="Public Sans"/>
              </a:rPr>
              <a:t>H</a:t>
            </a:r>
            <a:r>
              <a:rPr lang="en-US" sz="121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ub companies &amp; partners to launch a cohort</a:t>
            </a:r>
            <a:endParaRPr sz="900"/>
          </a:p>
          <a:p>
            <a:pPr>
              <a:lnSpc>
                <a:spcPct val="120008"/>
              </a:lnSpc>
            </a:pPr>
            <a:endParaRPr sz="1210">
              <a:solidFill>
                <a:srgbClr val="000000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403" name="Google Shape;403;p18"/>
          <p:cNvSpPr txBox="1"/>
          <p:nvPr/>
        </p:nvSpPr>
        <p:spPr>
          <a:xfrm>
            <a:off x="361447" y="5462588"/>
            <a:ext cx="8438753" cy="453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38980"/>
              </a:lnSpc>
            </a:pPr>
            <a:r>
              <a:rPr lang="en-US" sz="106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*Hub company covers program participant wages during training</a:t>
            </a:r>
            <a:endParaRPr sz="900"/>
          </a:p>
          <a:p>
            <a:pPr>
              <a:lnSpc>
                <a:spcPct val="138980"/>
              </a:lnSpc>
            </a:pPr>
            <a:r>
              <a:rPr lang="en-US" sz="106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**Hub company covers program graduates’ compensation (salary and fringe) upon permanent hire by employer of record</a:t>
            </a:r>
            <a:endParaRPr sz="900"/>
          </a:p>
        </p:txBody>
      </p:sp>
      <p:sp>
        <p:nvSpPr>
          <p:cNvPr id="404" name="Google Shape;404;p18"/>
          <p:cNvSpPr txBox="1"/>
          <p:nvPr/>
        </p:nvSpPr>
        <p:spPr>
          <a:xfrm>
            <a:off x="361447" y="2475067"/>
            <a:ext cx="114151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100" b="1">
                <a:solidFill>
                  <a:srgbClr val="D49E26"/>
                </a:solidFill>
                <a:latin typeface="Public Sans"/>
                <a:ea typeface="Public Sans"/>
                <a:cs typeface="Public Sans"/>
                <a:sym typeface="Public Sans"/>
              </a:rPr>
              <a:t>1</a:t>
            </a:r>
            <a:endParaRPr sz="900"/>
          </a:p>
        </p:txBody>
      </p:sp>
      <p:sp>
        <p:nvSpPr>
          <p:cNvPr id="405" name="Google Shape;405;p18"/>
          <p:cNvSpPr txBox="1"/>
          <p:nvPr/>
        </p:nvSpPr>
        <p:spPr>
          <a:xfrm>
            <a:off x="2837956" y="2517930"/>
            <a:ext cx="1930350" cy="1787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8"/>
              </a:lnSpc>
            </a:pPr>
            <a:r>
              <a:rPr lang="en-US" sz="1210" b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Managed from within</a:t>
            </a:r>
            <a:endParaRPr sz="900"/>
          </a:p>
          <a:p>
            <a:pPr>
              <a:lnSpc>
                <a:spcPct val="120008"/>
              </a:lnSpc>
            </a:pPr>
            <a:r>
              <a:rPr lang="en-US" sz="121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The Workforce Center coordinates recruitment, assessment, selection, </a:t>
            </a:r>
            <a:endParaRPr sz="900"/>
          </a:p>
          <a:p>
            <a:pPr>
              <a:lnSpc>
                <a:spcPct val="120008"/>
              </a:lnSpc>
            </a:pPr>
            <a:r>
              <a:rPr lang="en-US" sz="121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and hire into temporary position with employer </a:t>
            </a:r>
            <a:endParaRPr sz="900"/>
          </a:p>
          <a:p>
            <a:pPr>
              <a:lnSpc>
                <a:spcPct val="120008"/>
              </a:lnSpc>
            </a:pPr>
            <a:r>
              <a:rPr lang="en-US" sz="121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of record*</a:t>
            </a:r>
            <a:endParaRPr sz="900"/>
          </a:p>
          <a:p>
            <a:pPr>
              <a:lnSpc>
                <a:spcPct val="120008"/>
              </a:lnSpc>
            </a:pPr>
            <a:endParaRPr sz="1210">
              <a:solidFill>
                <a:srgbClr val="000000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406" name="Google Shape;406;p18"/>
          <p:cNvSpPr txBox="1"/>
          <p:nvPr/>
        </p:nvSpPr>
        <p:spPr>
          <a:xfrm>
            <a:off x="2563181" y="2475067"/>
            <a:ext cx="161702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100" b="1">
                <a:solidFill>
                  <a:srgbClr val="D49E26"/>
                </a:solidFill>
                <a:latin typeface="Public Sans"/>
                <a:ea typeface="Public Sans"/>
                <a:cs typeface="Public Sans"/>
                <a:sym typeface="Public Sans"/>
              </a:rPr>
              <a:t>2</a:t>
            </a:r>
            <a:endParaRPr sz="900"/>
          </a:p>
        </p:txBody>
      </p:sp>
      <p:grpSp>
        <p:nvGrpSpPr>
          <p:cNvPr id="407" name="Google Shape;407;p18"/>
          <p:cNvGrpSpPr/>
          <p:nvPr/>
        </p:nvGrpSpPr>
        <p:grpSpPr>
          <a:xfrm>
            <a:off x="319544" y="3993553"/>
            <a:ext cx="1964054" cy="1389568"/>
            <a:chOff x="0" y="-85725"/>
            <a:chExt cx="5237476" cy="3705513"/>
          </a:xfrm>
        </p:grpSpPr>
        <p:sp>
          <p:nvSpPr>
            <p:cNvPr id="408" name="Google Shape;408;p18"/>
            <p:cNvSpPr txBox="1"/>
            <p:nvPr/>
          </p:nvSpPr>
          <p:spPr>
            <a:xfrm>
              <a:off x="688877" y="44451"/>
              <a:ext cx="4548599" cy="35753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20008"/>
                </a:lnSpc>
              </a:pPr>
              <a:r>
                <a:rPr lang="en-US" sz="1210" b="1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Services are </a:t>
              </a:r>
              <a:r>
                <a:rPr lang="en-US" sz="1210" b="1">
                  <a:latin typeface="Public Sans"/>
                  <a:ea typeface="Public Sans"/>
                  <a:cs typeface="Public Sans"/>
                  <a:sym typeface="Public Sans"/>
                </a:rPr>
                <a:t>procured</a:t>
              </a:r>
              <a:endParaRPr sz="900"/>
            </a:p>
            <a:p>
              <a:pPr>
                <a:lnSpc>
                  <a:spcPct val="120008"/>
                </a:lnSpc>
              </a:pPr>
              <a:r>
                <a:rPr lang="en-US" sz="1210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The Workforce Center contracts for cohort training and supportive services</a:t>
              </a:r>
              <a:endParaRPr sz="900"/>
            </a:p>
            <a:p>
              <a:pPr>
                <a:lnSpc>
                  <a:spcPct val="120008"/>
                </a:lnSpc>
              </a:pPr>
              <a:endParaRPr sz="121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409" name="Google Shape;409;p18"/>
            <p:cNvSpPr txBox="1"/>
            <p:nvPr/>
          </p:nvSpPr>
          <p:spPr>
            <a:xfrm>
              <a:off x="0" y="-85725"/>
              <a:ext cx="472976" cy="12064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en-US" sz="2100" b="1">
                  <a:solidFill>
                    <a:srgbClr val="D49E26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3</a:t>
              </a:r>
              <a:endParaRPr sz="900"/>
            </a:p>
          </p:txBody>
        </p:sp>
      </p:grpSp>
      <p:grpSp>
        <p:nvGrpSpPr>
          <p:cNvPr id="410" name="Google Shape;410;p18"/>
          <p:cNvGrpSpPr/>
          <p:nvPr/>
        </p:nvGrpSpPr>
        <p:grpSpPr>
          <a:xfrm>
            <a:off x="2563181" y="4098328"/>
            <a:ext cx="2200647" cy="1165184"/>
            <a:chOff x="0" y="-85725"/>
            <a:chExt cx="5868391" cy="3107157"/>
          </a:xfrm>
        </p:grpSpPr>
        <p:sp>
          <p:nvSpPr>
            <p:cNvPr id="411" name="Google Shape;411;p18"/>
            <p:cNvSpPr txBox="1"/>
            <p:nvPr/>
          </p:nvSpPr>
          <p:spPr>
            <a:xfrm>
              <a:off x="671491" y="41982"/>
              <a:ext cx="5196900" cy="29794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20008"/>
                </a:lnSpc>
              </a:pPr>
              <a:r>
                <a:rPr lang="en-US" sz="1210" b="1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Graduates are placed</a:t>
              </a:r>
              <a:endParaRPr sz="900"/>
            </a:p>
            <a:p>
              <a:pPr>
                <a:lnSpc>
                  <a:spcPct val="120008"/>
                </a:lnSpc>
              </a:pPr>
              <a:r>
                <a:rPr lang="en-US" sz="1210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Graduates </a:t>
              </a:r>
              <a:r>
                <a:rPr lang="en-US" sz="1210">
                  <a:latin typeface="Public Sans"/>
                  <a:ea typeface="Public Sans"/>
                  <a:cs typeface="Public Sans"/>
                  <a:sym typeface="Public Sans"/>
                </a:rPr>
                <a:t>promoted</a:t>
              </a:r>
              <a:r>
                <a:rPr lang="en-US" sz="1210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into permanent </a:t>
              </a:r>
              <a:r>
                <a:rPr lang="en-US" sz="1210">
                  <a:latin typeface="Public Sans"/>
                  <a:ea typeface="Public Sans"/>
                  <a:cs typeface="Public Sans"/>
                  <a:sym typeface="Public Sans"/>
                </a:rPr>
                <a:t>position</a:t>
              </a:r>
              <a:r>
                <a:rPr lang="en-US" sz="1210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with employer of record**</a:t>
              </a:r>
              <a:endParaRPr sz="900"/>
            </a:p>
            <a:p>
              <a:pPr>
                <a:lnSpc>
                  <a:spcPct val="120008"/>
                </a:lnSpc>
              </a:pPr>
              <a:endParaRPr sz="121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412" name="Google Shape;412;p18"/>
            <p:cNvSpPr txBox="1"/>
            <p:nvPr/>
          </p:nvSpPr>
          <p:spPr>
            <a:xfrm>
              <a:off x="0" y="-85725"/>
              <a:ext cx="466501" cy="12064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en-US" sz="2100" b="1">
                  <a:solidFill>
                    <a:srgbClr val="D49E26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4</a:t>
              </a:r>
              <a:endParaRPr sz="900"/>
            </a:p>
          </p:txBody>
        </p:sp>
      </p:grpSp>
      <p:grpSp>
        <p:nvGrpSpPr>
          <p:cNvPr id="413" name="Google Shape;413;p18"/>
          <p:cNvGrpSpPr/>
          <p:nvPr/>
        </p:nvGrpSpPr>
        <p:grpSpPr>
          <a:xfrm>
            <a:off x="4842708" y="3556421"/>
            <a:ext cx="1488235" cy="1488235"/>
            <a:chOff x="0" y="0"/>
            <a:chExt cx="812800" cy="812800"/>
          </a:xfrm>
        </p:grpSpPr>
        <p:sp>
          <p:nvSpPr>
            <p:cNvPr id="414" name="Google Shape;414;p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DFC3"/>
            </a:solidFill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1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63" tIns="21563" rIns="21563" bIns="21563" anchor="ctr" anchorCtr="0">
              <a:noAutofit/>
            </a:bodyPr>
            <a:lstStyle/>
            <a:p>
              <a:pPr algn="ctr">
                <a:lnSpc>
                  <a:spcPct val="161277"/>
                </a:lnSpc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6" name="Google Shape;416;p18"/>
          <p:cNvSpPr txBox="1"/>
          <p:nvPr/>
        </p:nvSpPr>
        <p:spPr>
          <a:xfrm>
            <a:off x="5181982" y="3802994"/>
            <a:ext cx="975150" cy="103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35"/>
              </a:lnSpc>
            </a:pPr>
            <a:r>
              <a:rPr lang="en-US" sz="1405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Propel Tech Hub</a:t>
            </a:r>
            <a:endParaRPr sz="900"/>
          </a:p>
          <a:p>
            <a:pPr>
              <a:lnSpc>
                <a:spcPct val="120035"/>
              </a:lnSpc>
            </a:pPr>
            <a:r>
              <a:rPr lang="en-US" sz="1405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Employer of Record</a:t>
            </a:r>
            <a:endParaRPr sz="900"/>
          </a:p>
        </p:txBody>
      </p:sp>
      <p:grpSp>
        <p:nvGrpSpPr>
          <p:cNvPr id="417" name="Google Shape;417;p18"/>
          <p:cNvGrpSpPr/>
          <p:nvPr/>
        </p:nvGrpSpPr>
        <p:grpSpPr>
          <a:xfrm>
            <a:off x="5492538" y="2205208"/>
            <a:ext cx="915640" cy="858514"/>
            <a:chOff x="0" y="0"/>
            <a:chExt cx="2441706" cy="2289371"/>
          </a:xfrm>
        </p:grpSpPr>
        <p:grpSp>
          <p:nvGrpSpPr>
            <p:cNvPr id="418" name="Google Shape;418;p18"/>
            <p:cNvGrpSpPr/>
            <p:nvPr/>
          </p:nvGrpSpPr>
          <p:grpSpPr>
            <a:xfrm>
              <a:off x="0" y="0"/>
              <a:ext cx="2289371" cy="2289371"/>
              <a:chOff x="0" y="0"/>
              <a:chExt cx="812800" cy="812800"/>
            </a:xfrm>
          </p:grpSpPr>
          <p:sp>
            <p:nvSpPr>
              <p:cNvPr id="419" name="Google Shape;419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BEEF8"/>
              </a:solidFill>
              <a:ln>
                <a:noFill/>
              </a:ln>
            </p:spPr>
            <p:txBody>
              <a:bodyPr spcFirstLastPara="1" wrap="square" lIns="45713" tIns="22850" rIns="45713" bIns="22850" anchor="t" anchorCtr="0">
                <a:noAutofit/>
              </a:bodyPr>
              <a:lstStyle/>
              <a:p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420;p1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1563" tIns="21563" rIns="21563" bIns="21563" anchor="ctr" anchorCtr="0">
                <a:noAutofit/>
              </a:bodyPr>
              <a:lstStyle/>
              <a:p>
                <a:pPr algn="ctr">
                  <a:lnSpc>
                    <a:spcPct val="161277"/>
                  </a:lnSpc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1" name="Google Shape;421;p18"/>
            <p:cNvSpPr txBox="1"/>
            <p:nvPr/>
          </p:nvSpPr>
          <p:spPr>
            <a:xfrm>
              <a:off x="325389" y="949547"/>
              <a:ext cx="2116317" cy="4435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20044"/>
                </a:lnSpc>
              </a:pPr>
              <a:r>
                <a:rPr lang="en-US" sz="901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Company A</a:t>
              </a:r>
              <a:endParaRPr sz="900"/>
            </a:p>
          </p:txBody>
        </p:sp>
      </p:grpSp>
      <p:grpSp>
        <p:nvGrpSpPr>
          <p:cNvPr id="422" name="Google Shape;422;p18"/>
          <p:cNvGrpSpPr/>
          <p:nvPr/>
        </p:nvGrpSpPr>
        <p:grpSpPr>
          <a:xfrm>
            <a:off x="6851439" y="3157661"/>
            <a:ext cx="915640" cy="858514"/>
            <a:chOff x="0" y="0"/>
            <a:chExt cx="2441706" cy="2289371"/>
          </a:xfrm>
        </p:grpSpPr>
        <p:grpSp>
          <p:nvGrpSpPr>
            <p:cNvPr id="423" name="Google Shape;423;p18"/>
            <p:cNvGrpSpPr/>
            <p:nvPr/>
          </p:nvGrpSpPr>
          <p:grpSpPr>
            <a:xfrm>
              <a:off x="0" y="0"/>
              <a:ext cx="2289371" cy="2289371"/>
              <a:chOff x="0" y="0"/>
              <a:chExt cx="812800" cy="812800"/>
            </a:xfrm>
          </p:grpSpPr>
          <p:sp>
            <p:nvSpPr>
              <p:cNvPr id="424" name="Google Shape;424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BEEF8"/>
              </a:solidFill>
              <a:ln>
                <a:noFill/>
              </a:ln>
            </p:spPr>
            <p:txBody>
              <a:bodyPr spcFirstLastPara="1" wrap="square" lIns="45713" tIns="22850" rIns="45713" bIns="22850" anchor="t" anchorCtr="0">
                <a:noAutofit/>
              </a:bodyPr>
              <a:lstStyle/>
              <a:p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1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413" tIns="18413" rIns="18413" bIns="18413" anchor="ctr" anchorCtr="0">
                <a:noAutofit/>
              </a:bodyPr>
              <a:lstStyle/>
              <a:p>
                <a:pPr algn="ctr">
                  <a:lnSpc>
                    <a:spcPct val="161277"/>
                  </a:lnSpc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6" name="Google Shape;426;p18"/>
            <p:cNvSpPr txBox="1"/>
            <p:nvPr/>
          </p:nvSpPr>
          <p:spPr>
            <a:xfrm>
              <a:off x="325389" y="949547"/>
              <a:ext cx="2116317" cy="4435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20044"/>
                </a:lnSpc>
              </a:pPr>
              <a:r>
                <a:rPr lang="en-US" sz="901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Company B</a:t>
              </a:r>
              <a:endParaRPr sz="900"/>
            </a:p>
          </p:txBody>
        </p:sp>
      </p:grpSp>
      <p:grpSp>
        <p:nvGrpSpPr>
          <p:cNvPr id="427" name="Google Shape;427;p18"/>
          <p:cNvGrpSpPr/>
          <p:nvPr/>
        </p:nvGrpSpPr>
        <p:grpSpPr>
          <a:xfrm>
            <a:off x="6734696" y="4580532"/>
            <a:ext cx="915640" cy="858514"/>
            <a:chOff x="0" y="0"/>
            <a:chExt cx="2441706" cy="2289371"/>
          </a:xfrm>
        </p:grpSpPr>
        <p:grpSp>
          <p:nvGrpSpPr>
            <p:cNvPr id="428" name="Google Shape;428;p18"/>
            <p:cNvGrpSpPr/>
            <p:nvPr/>
          </p:nvGrpSpPr>
          <p:grpSpPr>
            <a:xfrm>
              <a:off x="0" y="0"/>
              <a:ext cx="2289371" cy="2289371"/>
              <a:chOff x="0" y="0"/>
              <a:chExt cx="812800" cy="812800"/>
            </a:xfrm>
          </p:grpSpPr>
          <p:sp>
            <p:nvSpPr>
              <p:cNvPr id="429" name="Google Shape;429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BEEF8"/>
              </a:solidFill>
              <a:ln>
                <a:noFill/>
              </a:ln>
            </p:spPr>
            <p:txBody>
              <a:bodyPr spcFirstLastPara="1" wrap="square" lIns="45713" tIns="22850" rIns="45713" bIns="22850" anchor="t" anchorCtr="0">
                <a:noAutofit/>
              </a:bodyPr>
              <a:lstStyle/>
              <a:p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430;p1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413" tIns="18413" rIns="18413" bIns="18413" anchor="ctr" anchorCtr="0">
                <a:noAutofit/>
              </a:bodyPr>
              <a:lstStyle/>
              <a:p>
                <a:pPr algn="ctr">
                  <a:lnSpc>
                    <a:spcPct val="161277"/>
                  </a:lnSpc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31" name="Google Shape;431;p18"/>
            <p:cNvSpPr txBox="1"/>
            <p:nvPr/>
          </p:nvSpPr>
          <p:spPr>
            <a:xfrm>
              <a:off x="325389" y="949547"/>
              <a:ext cx="2116317" cy="4435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20044"/>
                </a:lnSpc>
              </a:pPr>
              <a:r>
                <a:rPr lang="en-US" sz="901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Company C</a:t>
              </a:r>
              <a:endParaRPr sz="900"/>
            </a:p>
          </p:txBody>
        </p:sp>
      </p:grpSp>
      <p:cxnSp>
        <p:nvCxnSpPr>
          <p:cNvPr id="432" name="Google Shape;432;p18"/>
          <p:cNvCxnSpPr/>
          <p:nvPr/>
        </p:nvCxnSpPr>
        <p:spPr>
          <a:xfrm rot="10800000" flipH="1">
            <a:off x="6425827" y="3801888"/>
            <a:ext cx="316946" cy="164917"/>
          </a:xfrm>
          <a:prstGeom prst="straightConnector1">
            <a:avLst/>
          </a:prstGeom>
          <a:noFill/>
          <a:ln w="38100" cap="flat" cmpd="sng">
            <a:solidFill>
              <a:srgbClr val="D49E26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433" name="Google Shape;433;p18"/>
          <p:cNvCxnSpPr/>
          <p:nvPr/>
        </p:nvCxnSpPr>
        <p:spPr>
          <a:xfrm>
            <a:off x="6232054" y="4859508"/>
            <a:ext cx="352246" cy="59793"/>
          </a:xfrm>
          <a:prstGeom prst="straightConnector1">
            <a:avLst/>
          </a:prstGeom>
          <a:noFill/>
          <a:ln w="38100" cap="flat" cmpd="sng">
            <a:solidFill>
              <a:srgbClr val="D49E26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434" name="Google Shape;434;p18"/>
          <p:cNvCxnSpPr/>
          <p:nvPr/>
        </p:nvCxnSpPr>
        <p:spPr>
          <a:xfrm rot="10800000" flipH="1">
            <a:off x="5611358" y="3109357"/>
            <a:ext cx="116401" cy="337792"/>
          </a:xfrm>
          <a:prstGeom prst="straightConnector1">
            <a:avLst/>
          </a:prstGeom>
          <a:noFill/>
          <a:ln w="38100" cap="flat" cmpd="sng">
            <a:solidFill>
              <a:srgbClr val="D49E26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9" name="Google Shape;439;p19"/>
          <p:cNvGrpSpPr/>
          <p:nvPr/>
        </p:nvGrpSpPr>
        <p:grpSpPr>
          <a:xfrm>
            <a:off x="5951981" y="4007735"/>
            <a:ext cx="2661153" cy="472658"/>
            <a:chOff x="0" y="-19050"/>
            <a:chExt cx="5964704" cy="1059415"/>
          </a:xfrm>
          <a:solidFill>
            <a:srgbClr val="39A2A2"/>
          </a:solidFill>
        </p:grpSpPr>
        <p:sp>
          <p:nvSpPr>
            <p:cNvPr id="440" name="Google Shape;440;p19"/>
            <p:cNvSpPr/>
            <p:nvPr/>
          </p:nvSpPr>
          <p:spPr>
            <a:xfrm>
              <a:off x="0" y="0"/>
              <a:ext cx="5964704" cy="1040365"/>
            </a:xfrm>
            <a:custGeom>
              <a:avLst/>
              <a:gdLst/>
              <a:ahLst/>
              <a:cxnLst/>
              <a:rect l="l" t="t" r="r" b="b"/>
              <a:pathLst>
                <a:path w="5964704" h="1040365" extrusionOk="0">
                  <a:moveTo>
                    <a:pt x="32001" y="0"/>
                  </a:moveTo>
                  <a:lnTo>
                    <a:pt x="5932703" y="0"/>
                  </a:lnTo>
                  <a:cubicBezTo>
                    <a:pt x="5941190" y="0"/>
                    <a:pt x="5949329" y="3372"/>
                    <a:pt x="5955331" y="9373"/>
                  </a:cubicBezTo>
                  <a:cubicBezTo>
                    <a:pt x="5961332" y="15374"/>
                    <a:pt x="5964704" y="23514"/>
                    <a:pt x="5964704" y="32001"/>
                  </a:cubicBezTo>
                  <a:lnTo>
                    <a:pt x="5964704" y="1008364"/>
                  </a:lnTo>
                  <a:cubicBezTo>
                    <a:pt x="5964704" y="1026037"/>
                    <a:pt x="5950376" y="1040365"/>
                    <a:pt x="5932703" y="1040365"/>
                  </a:cubicBezTo>
                  <a:lnTo>
                    <a:pt x="32001" y="1040365"/>
                  </a:lnTo>
                  <a:cubicBezTo>
                    <a:pt x="14327" y="1040365"/>
                    <a:pt x="0" y="1026037"/>
                    <a:pt x="0" y="1008364"/>
                  </a:cubicBezTo>
                  <a:lnTo>
                    <a:pt x="0" y="32001"/>
                  </a:lnTo>
                  <a:cubicBezTo>
                    <a:pt x="0" y="14327"/>
                    <a:pt x="14327" y="0"/>
                    <a:pt x="32001" y="0"/>
                  </a:cubicBezTo>
                  <a:close/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>
                <a:solidFill>
                  <a:schemeClr val="bg1"/>
                </a:solidFill>
              </a:endParaRPr>
            </a:p>
          </p:txBody>
        </p:sp>
        <p:sp>
          <p:nvSpPr>
            <p:cNvPr id="441" name="Google Shape;441;p19"/>
            <p:cNvSpPr txBox="1"/>
            <p:nvPr/>
          </p:nvSpPr>
          <p:spPr>
            <a:xfrm>
              <a:off x="0" y="-19050"/>
              <a:ext cx="5964600" cy="1059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3963" tIns="13963" rIns="13963" bIns="13963" anchor="ctr" anchorCtr="0">
              <a:noAutofit/>
            </a:bodyPr>
            <a:lstStyle/>
            <a:p>
              <a:pPr algn="ctr">
                <a:lnSpc>
                  <a:spcPct val="120008"/>
                </a:lnSpc>
              </a:pPr>
              <a:r>
                <a:rPr lang="en-US" sz="1210">
                  <a:solidFill>
                    <a:schemeClr val="bg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Renters</a:t>
              </a:r>
              <a:endParaRPr sz="900">
                <a:solidFill>
                  <a:schemeClr val="bg1"/>
                </a:solidFill>
              </a:endParaRPr>
            </a:p>
          </p:txBody>
        </p:sp>
      </p:grpSp>
      <p:grpSp>
        <p:nvGrpSpPr>
          <p:cNvPr id="442" name="Google Shape;442;p19"/>
          <p:cNvGrpSpPr/>
          <p:nvPr/>
        </p:nvGrpSpPr>
        <p:grpSpPr>
          <a:xfrm>
            <a:off x="5951981" y="3462993"/>
            <a:ext cx="2661153" cy="472658"/>
            <a:chOff x="0" y="-19050"/>
            <a:chExt cx="5964704" cy="1059415"/>
          </a:xfrm>
          <a:solidFill>
            <a:srgbClr val="39A2A2"/>
          </a:solidFill>
        </p:grpSpPr>
        <p:sp>
          <p:nvSpPr>
            <p:cNvPr id="443" name="Google Shape;443;p19"/>
            <p:cNvSpPr/>
            <p:nvPr/>
          </p:nvSpPr>
          <p:spPr>
            <a:xfrm>
              <a:off x="0" y="0"/>
              <a:ext cx="5964704" cy="1040365"/>
            </a:xfrm>
            <a:custGeom>
              <a:avLst/>
              <a:gdLst/>
              <a:ahLst/>
              <a:cxnLst/>
              <a:rect l="l" t="t" r="r" b="b"/>
              <a:pathLst>
                <a:path w="5964704" h="1040365" extrusionOk="0">
                  <a:moveTo>
                    <a:pt x="32001" y="0"/>
                  </a:moveTo>
                  <a:lnTo>
                    <a:pt x="5932703" y="0"/>
                  </a:lnTo>
                  <a:cubicBezTo>
                    <a:pt x="5941190" y="0"/>
                    <a:pt x="5949329" y="3372"/>
                    <a:pt x="5955331" y="9373"/>
                  </a:cubicBezTo>
                  <a:cubicBezTo>
                    <a:pt x="5961332" y="15374"/>
                    <a:pt x="5964704" y="23514"/>
                    <a:pt x="5964704" y="32001"/>
                  </a:cubicBezTo>
                  <a:lnTo>
                    <a:pt x="5964704" y="1008364"/>
                  </a:lnTo>
                  <a:cubicBezTo>
                    <a:pt x="5964704" y="1026037"/>
                    <a:pt x="5950376" y="1040365"/>
                    <a:pt x="5932703" y="1040365"/>
                  </a:cubicBezTo>
                  <a:lnTo>
                    <a:pt x="32001" y="1040365"/>
                  </a:lnTo>
                  <a:cubicBezTo>
                    <a:pt x="14327" y="1040365"/>
                    <a:pt x="0" y="1026037"/>
                    <a:pt x="0" y="1008364"/>
                  </a:cubicBezTo>
                  <a:lnTo>
                    <a:pt x="0" y="32001"/>
                  </a:lnTo>
                  <a:cubicBezTo>
                    <a:pt x="0" y="14327"/>
                    <a:pt x="14327" y="0"/>
                    <a:pt x="32001" y="0"/>
                  </a:cubicBezTo>
                  <a:close/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>
                <a:solidFill>
                  <a:schemeClr val="bg1"/>
                </a:solidFill>
              </a:endParaRPr>
            </a:p>
          </p:txBody>
        </p:sp>
        <p:sp>
          <p:nvSpPr>
            <p:cNvPr id="444" name="Google Shape;444;p19"/>
            <p:cNvSpPr txBox="1"/>
            <p:nvPr/>
          </p:nvSpPr>
          <p:spPr>
            <a:xfrm>
              <a:off x="0" y="-19050"/>
              <a:ext cx="5964600" cy="1059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3963" tIns="13963" rIns="13963" bIns="13963" anchor="ctr" anchorCtr="0">
              <a:noAutofit/>
            </a:bodyPr>
            <a:lstStyle/>
            <a:p>
              <a:pPr algn="ctr">
                <a:lnSpc>
                  <a:spcPct val="120008"/>
                </a:lnSpc>
              </a:pPr>
              <a:r>
                <a:rPr lang="en-US" sz="1210">
                  <a:solidFill>
                    <a:schemeClr val="bg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STARs / non-degree holders</a:t>
              </a:r>
              <a:endParaRPr sz="900">
                <a:solidFill>
                  <a:schemeClr val="bg1"/>
                </a:solidFill>
              </a:endParaRPr>
            </a:p>
          </p:txBody>
        </p:sp>
      </p:grpSp>
      <p:grpSp>
        <p:nvGrpSpPr>
          <p:cNvPr id="445" name="Google Shape;445;p19"/>
          <p:cNvGrpSpPr/>
          <p:nvPr/>
        </p:nvGrpSpPr>
        <p:grpSpPr>
          <a:xfrm>
            <a:off x="5951981" y="4557627"/>
            <a:ext cx="2661153" cy="472658"/>
            <a:chOff x="0" y="-19050"/>
            <a:chExt cx="5964704" cy="1059415"/>
          </a:xfrm>
        </p:grpSpPr>
        <p:sp>
          <p:nvSpPr>
            <p:cNvPr id="446" name="Google Shape;446;p19"/>
            <p:cNvSpPr/>
            <p:nvPr/>
          </p:nvSpPr>
          <p:spPr>
            <a:xfrm>
              <a:off x="0" y="0"/>
              <a:ext cx="5964704" cy="1040365"/>
            </a:xfrm>
            <a:custGeom>
              <a:avLst/>
              <a:gdLst/>
              <a:ahLst/>
              <a:cxnLst/>
              <a:rect l="l" t="t" r="r" b="b"/>
              <a:pathLst>
                <a:path w="5964704" h="1040365" extrusionOk="0">
                  <a:moveTo>
                    <a:pt x="32001" y="0"/>
                  </a:moveTo>
                  <a:lnTo>
                    <a:pt x="5932703" y="0"/>
                  </a:lnTo>
                  <a:cubicBezTo>
                    <a:pt x="5941190" y="0"/>
                    <a:pt x="5949329" y="3372"/>
                    <a:pt x="5955331" y="9373"/>
                  </a:cubicBezTo>
                  <a:cubicBezTo>
                    <a:pt x="5961332" y="15374"/>
                    <a:pt x="5964704" y="23514"/>
                    <a:pt x="5964704" y="32001"/>
                  </a:cubicBezTo>
                  <a:lnTo>
                    <a:pt x="5964704" y="1008364"/>
                  </a:lnTo>
                  <a:cubicBezTo>
                    <a:pt x="5964704" y="1026037"/>
                    <a:pt x="5950376" y="1040365"/>
                    <a:pt x="5932703" y="1040365"/>
                  </a:cubicBezTo>
                  <a:lnTo>
                    <a:pt x="32001" y="1040365"/>
                  </a:lnTo>
                  <a:cubicBezTo>
                    <a:pt x="14327" y="1040365"/>
                    <a:pt x="0" y="1026037"/>
                    <a:pt x="0" y="1008364"/>
                  </a:cubicBezTo>
                  <a:lnTo>
                    <a:pt x="0" y="32001"/>
                  </a:lnTo>
                  <a:cubicBezTo>
                    <a:pt x="0" y="14327"/>
                    <a:pt x="14327" y="0"/>
                    <a:pt x="3200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47" name="Google Shape;447;p19"/>
            <p:cNvSpPr txBox="1"/>
            <p:nvPr/>
          </p:nvSpPr>
          <p:spPr>
            <a:xfrm>
              <a:off x="0" y="-19050"/>
              <a:ext cx="5964600" cy="1059300"/>
            </a:xfrm>
            <a:prstGeom prst="rect">
              <a:avLst/>
            </a:prstGeom>
            <a:solidFill>
              <a:srgbClr val="39A2A2"/>
            </a:solidFill>
            <a:ln>
              <a:noFill/>
            </a:ln>
          </p:spPr>
          <p:txBody>
            <a:bodyPr spcFirstLastPara="1" wrap="square" lIns="13963" tIns="13963" rIns="13963" bIns="13963" anchor="ctr" anchorCtr="0">
              <a:noAutofit/>
            </a:bodyPr>
            <a:lstStyle/>
            <a:p>
              <a:pPr algn="ctr">
                <a:lnSpc>
                  <a:spcPct val="120008"/>
                </a:lnSpc>
              </a:pPr>
              <a:r>
                <a:rPr lang="en-US" sz="1210">
                  <a:solidFill>
                    <a:schemeClr val="bg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Residents receiving public benefits</a:t>
              </a:r>
              <a:endParaRPr sz="900">
                <a:solidFill>
                  <a:schemeClr val="bg1"/>
                </a:solidFill>
              </a:endParaRPr>
            </a:p>
          </p:txBody>
        </p:sp>
      </p:grpSp>
      <p:grpSp>
        <p:nvGrpSpPr>
          <p:cNvPr id="448" name="Google Shape;448;p19"/>
          <p:cNvGrpSpPr/>
          <p:nvPr/>
        </p:nvGrpSpPr>
        <p:grpSpPr>
          <a:xfrm>
            <a:off x="5951981" y="5102757"/>
            <a:ext cx="2661153" cy="472658"/>
            <a:chOff x="0" y="-19050"/>
            <a:chExt cx="5964704" cy="1059415"/>
          </a:xfrm>
          <a:solidFill>
            <a:srgbClr val="39A2A2"/>
          </a:solidFill>
        </p:grpSpPr>
        <p:sp>
          <p:nvSpPr>
            <p:cNvPr id="449" name="Google Shape;449;p19"/>
            <p:cNvSpPr/>
            <p:nvPr/>
          </p:nvSpPr>
          <p:spPr>
            <a:xfrm>
              <a:off x="0" y="0"/>
              <a:ext cx="5964704" cy="1040365"/>
            </a:xfrm>
            <a:custGeom>
              <a:avLst/>
              <a:gdLst/>
              <a:ahLst/>
              <a:cxnLst/>
              <a:rect l="l" t="t" r="r" b="b"/>
              <a:pathLst>
                <a:path w="5964704" h="1040365" extrusionOk="0">
                  <a:moveTo>
                    <a:pt x="32001" y="0"/>
                  </a:moveTo>
                  <a:lnTo>
                    <a:pt x="5932703" y="0"/>
                  </a:lnTo>
                  <a:cubicBezTo>
                    <a:pt x="5941190" y="0"/>
                    <a:pt x="5949329" y="3372"/>
                    <a:pt x="5955331" y="9373"/>
                  </a:cubicBezTo>
                  <a:cubicBezTo>
                    <a:pt x="5961332" y="15374"/>
                    <a:pt x="5964704" y="23514"/>
                    <a:pt x="5964704" y="32001"/>
                  </a:cubicBezTo>
                  <a:lnTo>
                    <a:pt x="5964704" y="1008364"/>
                  </a:lnTo>
                  <a:cubicBezTo>
                    <a:pt x="5964704" y="1026037"/>
                    <a:pt x="5950376" y="1040365"/>
                    <a:pt x="5932703" y="1040365"/>
                  </a:cubicBezTo>
                  <a:lnTo>
                    <a:pt x="32001" y="1040365"/>
                  </a:lnTo>
                  <a:cubicBezTo>
                    <a:pt x="14327" y="1040365"/>
                    <a:pt x="0" y="1026037"/>
                    <a:pt x="0" y="1008364"/>
                  </a:cubicBezTo>
                  <a:lnTo>
                    <a:pt x="0" y="32001"/>
                  </a:lnTo>
                  <a:cubicBezTo>
                    <a:pt x="0" y="14327"/>
                    <a:pt x="14327" y="0"/>
                    <a:pt x="32001" y="0"/>
                  </a:cubicBezTo>
                  <a:close/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>
                <a:solidFill>
                  <a:schemeClr val="bg1"/>
                </a:solidFill>
              </a:endParaRPr>
            </a:p>
          </p:txBody>
        </p:sp>
        <p:sp>
          <p:nvSpPr>
            <p:cNvPr id="450" name="Google Shape;450;p19"/>
            <p:cNvSpPr txBox="1"/>
            <p:nvPr/>
          </p:nvSpPr>
          <p:spPr>
            <a:xfrm>
              <a:off x="0" y="-19050"/>
              <a:ext cx="5964600" cy="1059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3963" tIns="13963" rIns="13963" bIns="13963" anchor="ctr" anchorCtr="0">
              <a:noAutofit/>
            </a:bodyPr>
            <a:lstStyle/>
            <a:p>
              <a:pPr algn="ctr">
                <a:lnSpc>
                  <a:spcPct val="120008"/>
                </a:lnSpc>
              </a:pPr>
              <a:r>
                <a:rPr lang="en-US" sz="1210">
                  <a:solidFill>
                    <a:schemeClr val="bg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Justice-involved</a:t>
              </a:r>
              <a:endParaRPr sz="900">
                <a:solidFill>
                  <a:schemeClr val="bg1"/>
                </a:solidFill>
              </a:endParaRPr>
            </a:p>
          </p:txBody>
        </p:sp>
      </p:grpSp>
      <p:grpSp>
        <p:nvGrpSpPr>
          <p:cNvPr id="451" name="Google Shape;451;p19"/>
          <p:cNvGrpSpPr/>
          <p:nvPr/>
        </p:nvGrpSpPr>
        <p:grpSpPr>
          <a:xfrm>
            <a:off x="5951981" y="2297717"/>
            <a:ext cx="2661153" cy="472658"/>
            <a:chOff x="0" y="-19050"/>
            <a:chExt cx="5964704" cy="1059415"/>
          </a:xfrm>
          <a:solidFill>
            <a:srgbClr val="39A2A2"/>
          </a:solidFill>
        </p:grpSpPr>
        <p:sp>
          <p:nvSpPr>
            <p:cNvPr id="452" name="Google Shape;452;p19"/>
            <p:cNvSpPr/>
            <p:nvPr/>
          </p:nvSpPr>
          <p:spPr>
            <a:xfrm>
              <a:off x="0" y="0"/>
              <a:ext cx="5964704" cy="1040365"/>
            </a:xfrm>
            <a:custGeom>
              <a:avLst/>
              <a:gdLst/>
              <a:ahLst/>
              <a:cxnLst/>
              <a:rect l="l" t="t" r="r" b="b"/>
              <a:pathLst>
                <a:path w="5964704" h="1040365" extrusionOk="0">
                  <a:moveTo>
                    <a:pt x="32001" y="0"/>
                  </a:moveTo>
                  <a:lnTo>
                    <a:pt x="5932703" y="0"/>
                  </a:lnTo>
                  <a:cubicBezTo>
                    <a:pt x="5941190" y="0"/>
                    <a:pt x="5949329" y="3372"/>
                    <a:pt x="5955331" y="9373"/>
                  </a:cubicBezTo>
                  <a:cubicBezTo>
                    <a:pt x="5961332" y="15374"/>
                    <a:pt x="5964704" y="23514"/>
                    <a:pt x="5964704" y="32001"/>
                  </a:cubicBezTo>
                  <a:lnTo>
                    <a:pt x="5964704" y="1008364"/>
                  </a:lnTo>
                  <a:cubicBezTo>
                    <a:pt x="5964704" y="1026037"/>
                    <a:pt x="5950376" y="1040365"/>
                    <a:pt x="5932703" y="1040365"/>
                  </a:cubicBezTo>
                  <a:lnTo>
                    <a:pt x="32001" y="1040365"/>
                  </a:lnTo>
                  <a:cubicBezTo>
                    <a:pt x="14327" y="1040365"/>
                    <a:pt x="0" y="1026037"/>
                    <a:pt x="0" y="1008364"/>
                  </a:cubicBezTo>
                  <a:lnTo>
                    <a:pt x="0" y="32001"/>
                  </a:lnTo>
                  <a:cubicBezTo>
                    <a:pt x="0" y="14327"/>
                    <a:pt x="14327" y="0"/>
                    <a:pt x="32001" y="0"/>
                  </a:cubicBezTo>
                  <a:close/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53" name="Google Shape;453;p19"/>
            <p:cNvSpPr txBox="1"/>
            <p:nvPr/>
          </p:nvSpPr>
          <p:spPr>
            <a:xfrm>
              <a:off x="0" y="-19050"/>
              <a:ext cx="5964600" cy="1059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3963" tIns="13963" rIns="13963" bIns="13963" anchor="ctr" anchorCtr="0">
              <a:noAutofit/>
            </a:bodyPr>
            <a:lstStyle/>
            <a:p>
              <a:pPr algn="ctr">
                <a:lnSpc>
                  <a:spcPct val="120008"/>
                </a:lnSpc>
              </a:pPr>
              <a:r>
                <a:rPr lang="en-US" sz="1210">
                  <a:solidFill>
                    <a:schemeClr val="bg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Workers in low-wage jobs </a:t>
              </a:r>
              <a:endParaRPr sz="900">
                <a:solidFill>
                  <a:schemeClr val="bg1"/>
                </a:solidFill>
              </a:endParaRPr>
            </a:p>
            <a:p>
              <a:pPr algn="ctr">
                <a:lnSpc>
                  <a:spcPct val="120008"/>
                </a:lnSpc>
              </a:pPr>
              <a:r>
                <a:rPr lang="en-US" sz="1210">
                  <a:solidFill>
                    <a:schemeClr val="bg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&amp; occupations</a:t>
              </a:r>
              <a:endParaRPr sz="900">
                <a:solidFill>
                  <a:schemeClr val="bg1"/>
                </a:solidFill>
              </a:endParaRPr>
            </a:p>
          </p:txBody>
        </p:sp>
      </p:grpSp>
      <p:grpSp>
        <p:nvGrpSpPr>
          <p:cNvPr id="454" name="Google Shape;454;p19"/>
          <p:cNvGrpSpPr/>
          <p:nvPr/>
        </p:nvGrpSpPr>
        <p:grpSpPr>
          <a:xfrm>
            <a:off x="5951981" y="2871421"/>
            <a:ext cx="2661153" cy="519487"/>
            <a:chOff x="0" y="-19050"/>
            <a:chExt cx="5964704" cy="1164377"/>
          </a:xfrm>
          <a:solidFill>
            <a:srgbClr val="39A2A2"/>
          </a:solidFill>
        </p:grpSpPr>
        <p:sp>
          <p:nvSpPr>
            <p:cNvPr id="455" name="Google Shape;455;p19"/>
            <p:cNvSpPr/>
            <p:nvPr/>
          </p:nvSpPr>
          <p:spPr>
            <a:xfrm>
              <a:off x="0" y="0"/>
              <a:ext cx="5964704" cy="1145327"/>
            </a:xfrm>
            <a:custGeom>
              <a:avLst/>
              <a:gdLst/>
              <a:ahLst/>
              <a:cxnLst/>
              <a:rect l="l" t="t" r="r" b="b"/>
              <a:pathLst>
                <a:path w="5964704" h="1145327" extrusionOk="0">
                  <a:moveTo>
                    <a:pt x="32001" y="0"/>
                  </a:moveTo>
                  <a:lnTo>
                    <a:pt x="5932703" y="0"/>
                  </a:lnTo>
                  <a:cubicBezTo>
                    <a:pt x="5941190" y="0"/>
                    <a:pt x="5949329" y="3372"/>
                    <a:pt x="5955331" y="9373"/>
                  </a:cubicBezTo>
                  <a:cubicBezTo>
                    <a:pt x="5961332" y="15374"/>
                    <a:pt x="5964704" y="23514"/>
                    <a:pt x="5964704" y="32001"/>
                  </a:cubicBezTo>
                  <a:lnTo>
                    <a:pt x="5964704" y="1113326"/>
                  </a:lnTo>
                  <a:cubicBezTo>
                    <a:pt x="5964704" y="1131000"/>
                    <a:pt x="5950376" y="1145327"/>
                    <a:pt x="5932703" y="1145327"/>
                  </a:cubicBezTo>
                  <a:lnTo>
                    <a:pt x="32001" y="1145327"/>
                  </a:lnTo>
                  <a:cubicBezTo>
                    <a:pt x="14327" y="1145327"/>
                    <a:pt x="0" y="1131000"/>
                    <a:pt x="0" y="1113326"/>
                  </a:cubicBezTo>
                  <a:lnTo>
                    <a:pt x="0" y="32001"/>
                  </a:lnTo>
                  <a:cubicBezTo>
                    <a:pt x="0" y="14327"/>
                    <a:pt x="14327" y="0"/>
                    <a:pt x="32001" y="0"/>
                  </a:cubicBezTo>
                  <a:close/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456" name="Google Shape;456;p19"/>
            <p:cNvSpPr txBox="1"/>
            <p:nvPr/>
          </p:nvSpPr>
          <p:spPr>
            <a:xfrm>
              <a:off x="0" y="-19050"/>
              <a:ext cx="5964600" cy="1164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3963" tIns="13963" rIns="13963" bIns="13963" anchor="ctr" anchorCtr="0">
              <a:noAutofit/>
            </a:bodyPr>
            <a:lstStyle/>
            <a:p>
              <a:pPr algn="ctr">
                <a:lnSpc>
                  <a:spcPct val="120008"/>
                </a:lnSpc>
              </a:pPr>
              <a:r>
                <a:rPr lang="en-US" sz="1210">
                  <a:solidFill>
                    <a:schemeClr val="bg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People of color</a:t>
              </a:r>
              <a:endParaRPr sz="900">
                <a:solidFill>
                  <a:schemeClr val="bg1"/>
                </a:solidFill>
              </a:endParaRPr>
            </a:p>
          </p:txBody>
        </p:sp>
      </p:grpSp>
      <p:grpSp>
        <p:nvGrpSpPr>
          <p:cNvPr id="457" name="Google Shape;457;p19"/>
          <p:cNvGrpSpPr/>
          <p:nvPr/>
        </p:nvGrpSpPr>
        <p:grpSpPr>
          <a:xfrm>
            <a:off x="5951981" y="1777065"/>
            <a:ext cx="2661153" cy="400598"/>
            <a:chOff x="0" y="-19050"/>
            <a:chExt cx="5964704" cy="897900"/>
          </a:xfrm>
          <a:solidFill>
            <a:srgbClr val="39A2A2"/>
          </a:solidFill>
        </p:grpSpPr>
        <p:sp>
          <p:nvSpPr>
            <p:cNvPr id="458" name="Google Shape;458;p19"/>
            <p:cNvSpPr/>
            <p:nvPr/>
          </p:nvSpPr>
          <p:spPr>
            <a:xfrm>
              <a:off x="0" y="0"/>
              <a:ext cx="5964704" cy="878756"/>
            </a:xfrm>
            <a:custGeom>
              <a:avLst/>
              <a:gdLst/>
              <a:ahLst/>
              <a:cxnLst/>
              <a:rect l="l" t="t" r="r" b="b"/>
              <a:pathLst>
                <a:path w="5964704" h="878756" extrusionOk="0">
                  <a:moveTo>
                    <a:pt x="32001" y="0"/>
                  </a:moveTo>
                  <a:lnTo>
                    <a:pt x="5932703" y="0"/>
                  </a:lnTo>
                  <a:cubicBezTo>
                    <a:pt x="5941190" y="0"/>
                    <a:pt x="5949329" y="3372"/>
                    <a:pt x="5955331" y="9373"/>
                  </a:cubicBezTo>
                  <a:cubicBezTo>
                    <a:pt x="5961332" y="15374"/>
                    <a:pt x="5964704" y="23514"/>
                    <a:pt x="5964704" y="32001"/>
                  </a:cubicBezTo>
                  <a:lnTo>
                    <a:pt x="5964704" y="846755"/>
                  </a:lnTo>
                  <a:cubicBezTo>
                    <a:pt x="5964704" y="864429"/>
                    <a:pt x="5950376" y="878756"/>
                    <a:pt x="5932703" y="878756"/>
                  </a:cubicBezTo>
                  <a:lnTo>
                    <a:pt x="32001" y="878756"/>
                  </a:lnTo>
                  <a:cubicBezTo>
                    <a:pt x="14327" y="878756"/>
                    <a:pt x="0" y="864429"/>
                    <a:pt x="0" y="846755"/>
                  </a:cubicBezTo>
                  <a:lnTo>
                    <a:pt x="0" y="32001"/>
                  </a:lnTo>
                  <a:cubicBezTo>
                    <a:pt x="0" y="14327"/>
                    <a:pt x="14327" y="0"/>
                    <a:pt x="32001" y="0"/>
                  </a:cubicBezTo>
                  <a:close/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>
                <a:solidFill>
                  <a:schemeClr val="bg1"/>
                </a:solidFill>
              </a:endParaRPr>
            </a:p>
          </p:txBody>
        </p:sp>
        <p:sp>
          <p:nvSpPr>
            <p:cNvPr id="459" name="Google Shape;459;p19"/>
            <p:cNvSpPr txBox="1"/>
            <p:nvPr/>
          </p:nvSpPr>
          <p:spPr>
            <a:xfrm>
              <a:off x="0" y="-19050"/>
              <a:ext cx="5964600" cy="8979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3963" tIns="13963" rIns="13963" bIns="13963" anchor="ctr" anchorCtr="0">
              <a:noAutofit/>
            </a:bodyPr>
            <a:lstStyle/>
            <a:p>
              <a:pPr algn="ctr">
                <a:lnSpc>
                  <a:spcPct val="120008"/>
                </a:lnSpc>
              </a:pPr>
              <a:r>
                <a:rPr lang="en-US" sz="1210">
                  <a:solidFill>
                    <a:schemeClr val="bg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Low-income career seekers</a:t>
              </a:r>
              <a:endParaRPr sz="900">
                <a:solidFill>
                  <a:schemeClr val="bg1"/>
                </a:solidFill>
              </a:endParaRPr>
            </a:p>
          </p:txBody>
        </p:sp>
      </p:grpSp>
      <p:sp>
        <p:nvSpPr>
          <p:cNvPr id="460" name="Google Shape;460;p19"/>
          <p:cNvSpPr/>
          <p:nvPr/>
        </p:nvSpPr>
        <p:spPr>
          <a:xfrm>
            <a:off x="3410954" y="3137061"/>
            <a:ext cx="1472184" cy="1472184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4899" r="-24908"/>
            </a:stretch>
          </a:blip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/>
          </a:p>
        </p:txBody>
      </p:sp>
      <p:sp>
        <p:nvSpPr>
          <p:cNvPr id="461" name="Google Shape;461;p19"/>
          <p:cNvSpPr/>
          <p:nvPr/>
        </p:nvSpPr>
        <p:spPr>
          <a:xfrm>
            <a:off x="342298" y="2992310"/>
            <a:ext cx="1430528" cy="1430528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117587" t="-15498" r="-56528" b="-42727"/>
            </a:stretch>
          </a:blip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/>
          </a:p>
        </p:txBody>
      </p:sp>
      <p:sp>
        <p:nvSpPr>
          <p:cNvPr id="462" name="Google Shape;462;p19"/>
          <p:cNvSpPr/>
          <p:nvPr/>
        </p:nvSpPr>
        <p:spPr>
          <a:xfrm>
            <a:off x="1831620" y="4297002"/>
            <a:ext cx="1584960" cy="1584960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74215" t="-40619" r="-113553" b="-51109"/>
            </a:stretch>
          </a:blip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/>
          </a:p>
        </p:txBody>
      </p:sp>
      <p:grpSp>
        <p:nvGrpSpPr>
          <p:cNvPr id="463" name="Google Shape;463;p19"/>
          <p:cNvGrpSpPr/>
          <p:nvPr/>
        </p:nvGrpSpPr>
        <p:grpSpPr>
          <a:xfrm>
            <a:off x="1988763" y="2949178"/>
            <a:ext cx="1259281" cy="1259281"/>
            <a:chOff x="0" y="0"/>
            <a:chExt cx="3358083" cy="3358083"/>
          </a:xfrm>
        </p:grpSpPr>
        <p:grpSp>
          <p:nvGrpSpPr>
            <p:cNvPr id="464" name="Google Shape;464;p19"/>
            <p:cNvGrpSpPr/>
            <p:nvPr/>
          </p:nvGrpSpPr>
          <p:grpSpPr>
            <a:xfrm>
              <a:off x="0" y="0"/>
              <a:ext cx="3358083" cy="3358083"/>
              <a:chOff x="0" y="0"/>
              <a:chExt cx="812800" cy="812800"/>
            </a:xfrm>
          </p:grpSpPr>
          <p:sp>
            <p:nvSpPr>
              <p:cNvPr id="465" name="Google Shape;465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DCBDF"/>
              </a:solidFill>
              <a:ln>
                <a:noFill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466" name="Google Shape;466;p19"/>
              <p:cNvSpPr txBox="1"/>
              <p:nvPr/>
            </p:nvSpPr>
            <p:spPr>
              <a:xfrm>
                <a:off x="76200" y="57150"/>
                <a:ext cx="660300" cy="679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0725" tIns="20725" rIns="20725" bIns="20725" anchor="ctr" anchorCtr="0">
                <a:noAutofit/>
              </a:bodyPr>
              <a:lstStyle/>
              <a:p>
                <a:pPr algn="ctr">
                  <a:lnSpc>
                    <a:spcPct val="161277"/>
                  </a:lnSpc>
                </a:pPr>
                <a:endParaRPr sz="9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67" name="Google Shape;467;p19"/>
            <p:cNvSpPr txBox="1"/>
            <p:nvPr/>
          </p:nvSpPr>
          <p:spPr>
            <a:xfrm>
              <a:off x="474272" y="1115859"/>
              <a:ext cx="2427899" cy="19954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19992"/>
                </a:lnSpc>
              </a:pPr>
              <a:r>
                <a:rPr lang="en-US" sz="1351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Career Seekers</a:t>
              </a:r>
              <a:endParaRPr sz="900"/>
            </a:p>
            <a:p>
              <a:pPr>
                <a:lnSpc>
                  <a:spcPct val="119992"/>
                </a:lnSpc>
              </a:pPr>
              <a:endParaRPr sz="135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</p:grpSp>
      <p:grpSp>
        <p:nvGrpSpPr>
          <p:cNvPr id="468" name="Google Shape;468;p19"/>
          <p:cNvGrpSpPr/>
          <p:nvPr/>
        </p:nvGrpSpPr>
        <p:grpSpPr>
          <a:xfrm>
            <a:off x="438554" y="4546842"/>
            <a:ext cx="1238189" cy="1238189"/>
            <a:chOff x="0" y="2"/>
            <a:chExt cx="3301837" cy="3301835"/>
          </a:xfrm>
        </p:grpSpPr>
        <p:grpSp>
          <p:nvGrpSpPr>
            <p:cNvPr id="469" name="Google Shape;469;p19"/>
            <p:cNvGrpSpPr/>
            <p:nvPr/>
          </p:nvGrpSpPr>
          <p:grpSpPr>
            <a:xfrm>
              <a:off x="0" y="2"/>
              <a:ext cx="3301837" cy="3301835"/>
              <a:chOff x="0" y="0"/>
              <a:chExt cx="812800" cy="812800"/>
            </a:xfrm>
          </p:grpSpPr>
          <p:sp>
            <p:nvSpPr>
              <p:cNvPr id="470" name="Google Shape;470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BEEF8"/>
              </a:solidFill>
              <a:ln>
                <a:noFill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471" name="Google Shape;471;p19"/>
              <p:cNvSpPr txBox="1"/>
              <p:nvPr/>
            </p:nvSpPr>
            <p:spPr>
              <a:xfrm>
                <a:off x="76200" y="57151"/>
                <a:ext cx="660300" cy="679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noAutofit/>
              </a:bodyPr>
              <a:lstStyle/>
              <a:p>
                <a:pPr algn="ctr">
                  <a:lnSpc>
                    <a:spcPct val="161277"/>
                  </a:lnSpc>
                </a:pPr>
                <a:endParaRPr sz="9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2" name="Google Shape;472;p19"/>
            <p:cNvSpPr txBox="1"/>
            <p:nvPr/>
          </p:nvSpPr>
          <p:spPr>
            <a:xfrm>
              <a:off x="466328" y="1111476"/>
              <a:ext cx="2369101" cy="1307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19992"/>
                </a:lnSpc>
              </a:pPr>
              <a:r>
                <a:rPr lang="en-US" sz="1328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Hub</a:t>
              </a:r>
              <a:endParaRPr sz="900"/>
            </a:p>
            <a:p>
              <a:pPr algn="ctr">
                <a:lnSpc>
                  <a:spcPct val="119992"/>
                </a:lnSpc>
              </a:pPr>
              <a:r>
                <a:rPr lang="en-US" sz="1328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Employers</a:t>
              </a:r>
              <a:endParaRPr sz="900"/>
            </a:p>
          </p:txBody>
        </p:sp>
      </p:grpSp>
      <p:sp>
        <p:nvSpPr>
          <p:cNvPr id="473" name="Google Shape;473;p19"/>
          <p:cNvSpPr txBox="1"/>
          <p:nvPr/>
        </p:nvSpPr>
        <p:spPr>
          <a:xfrm>
            <a:off x="361447" y="1703323"/>
            <a:ext cx="494235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36999"/>
              </a:lnSpc>
            </a:pPr>
            <a:r>
              <a:rPr lang="en-US" sz="146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Direct beneficiaries of the Workforce Center for Precision Medicine include</a:t>
            </a:r>
            <a:r>
              <a:rPr lang="en-US" sz="1460" b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Hub companies/employers</a:t>
            </a:r>
            <a:r>
              <a:rPr lang="en-US" sz="146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1460" b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career seekers </a:t>
            </a:r>
            <a:r>
              <a:rPr lang="en-US" sz="146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(particularly those from priority populations and K-12 students). </a:t>
            </a:r>
            <a:endParaRPr sz="900"/>
          </a:p>
        </p:txBody>
      </p:sp>
      <p:sp>
        <p:nvSpPr>
          <p:cNvPr id="474" name="Google Shape;474;p19"/>
          <p:cNvSpPr txBox="1"/>
          <p:nvPr/>
        </p:nvSpPr>
        <p:spPr>
          <a:xfrm>
            <a:off x="5777241" y="1465202"/>
            <a:ext cx="3010650" cy="231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18"/>
              </a:lnSpc>
            </a:pPr>
            <a:r>
              <a:rPr lang="en-US" sz="1075" b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Priority Populations (80% of our trainees) </a:t>
            </a:r>
            <a:endParaRPr sz="900"/>
          </a:p>
        </p:txBody>
      </p:sp>
      <p:sp>
        <p:nvSpPr>
          <p:cNvPr id="475" name="Google Shape;475;p19"/>
          <p:cNvSpPr txBox="1"/>
          <p:nvPr/>
        </p:nvSpPr>
        <p:spPr>
          <a:xfrm>
            <a:off x="361449" y="1248500"/>
            <a:ext cx="5870550" cy="414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1016"/>
              </a:lnSpc>
            </a:pPr>
            <a:r>
              <a:rPr lang="en-US" sz="2225">
                <a:latin typeface="Merriweather"/>
                <a:ea typeface="Merriweather"/>
                <a:cs typeface="Merriweather"/>
                <a:sym typeface="Merriweather"/>
              </a:rPr>
              <a:t>Beneficiaries</a:t>
            </a:r>
            <a:endParaRPr sz="9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0"/>
          <p:cNvSpPr txBox="1"/>
          <p:nvPr/>
        </p:nvSpPr>
        <p:spPr>
          <a:xfrm>
            <a:off x="361446" y="1268238"/>
            <a:ext cx="5458329" cy="400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1015"/>
              </a:lnSpc>
            </a:pPr>
            <a:r>
              <a:rPr lang="en-US" sz="2150">
                <a:latin typeface="Merriweather"/>
                <a:ea typeface="Merriweather"/>
                <a:cs typeface="Merriweather"/>
                <a:sym typeface="Merriweathe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Testimonials</a:t>
            </a:r>
            <a:r>
              <a:rPr lang="en-US" sz="2150">
                <a:latin typeface="Merriweather"/>
                <a:ea typeface="Merriweather"/>
                <a:cs typeface="Merriweather"/>
                <a:sym typeface="Merriweather"/>
              </a:rPr>
              <a:t> </a:t>
            </a:r>
            <a:endParaRPr sz="215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1"/>
          <p:cNvSpPr txBox="1"/>
          <p:nvPr/>
        </p:nvSpPr>
        <p:spPr>
          <a:xfrm>
            <a:off x="330405" y="1233868"/>
            <a:ext cx="4602450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6"/>
              </a:lnSpc>
            </a:pPr>
            <a:r>
              <a:rPr lang="en-US" sz="240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Thank you </a:t>
            </a:r>
            <a:endParaRPr sz="24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486" name="Google Shape;486;p21"/>
          <p:cNvSpPr txBox="1"/>
          <p:nvPr/>
        </p:nvSpPr>
        <p:spPr>
          <a:xfrm>
            <a:off x="338125" y="5462588"/>
            <a:ext cx="4298472" cy="215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20"/>
              </a:lnSpc>
            </a:pPr>
            <a:r>
              <a:rPr lang="en-US" sz="999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Contact: Dr. Anthony P. Green I anthony.green@sep.benfranklin.org</a:t>
            </a:r>
            <a:endParaRPr sz="900"/>
          </a:p>
        </p:txBody>
      </p:sp>
      <p:sp>
        <p:nvSpPr>
          <p:cNvPr id="487" name="Google Shape;487;p21"/>
          <p:cNvSpPr txBox="1"/>
          <p:nvPr/>
        </p:nvSpPr>
        <p:spPr>
          <a:xfrm>
            <a:off x="338125" y="1877295"/>
            <a:ext cx="2996981" cy="196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1005"/>
              </a:lnSpc>
            </a:pPr>
            <a:r>
              <a:rPr lang="en-US" sz="1055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APRIL 12, 2024 I Presented by PROPEL </a:t>
            </a:r>
            <a:endParaRPr sz="900"/>
          </a:p>
        </p:txBody>
      </p:sp>
      <p:grpSp>
        <p:nvGrpSpPr>
          <p:cNvPr id="488" name="Google Shape;488;p21"/>
          <p:cNvGrpSpPr/>
          <p:nvPr/>
        </p:nvGrpSpPr>
        <p:grpSpPr>
          <a:xfrm>
            <a:off x="330405" y="2362439"/>
            <a:ext cx="3260521" cy="1082081"/>
            <a:chOff x="-20308" y="-19050"/>
            <a:chExt cx="8576308" cy="2885548"/>
          </a:xfrm>
        </p:grpSpPr>
        <p:sp>
          <p:nvSpPr>
            <p:cNvPr id="489" name="Google Shape;489;p21"/>
            <p:cNvSpPr txBox="1"/>
            <p:nvPr/>
          </p:nvSpPr>
          <p:spPr>
            <a:xfrm>
              <a:off x="-20308" y="646950"/>
              <a:ext cx="8514900" cy="5740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40020"/>
                </a:lnSpc>
              </a:pPr>
              <a:r>
                <a:rPr lang="en-US" sz="999">
                  <a:solidFill>
                    <a:srgbClr val="327A93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Ben Franklin Technology Partners of Southeastern PA</a:t>
              </a:r>
              <a:endParaRPr sz="900">
                <a:solidFill>
                  <a:srgbClr val="327A93"/>
                </a:solidFill>
              </a:endParaRPr>
            </a:p>
          </p:txBody>
        </p:sp>
        <p:sp>
          <p:nvSpPr>
            <p:cNvPr id="490" name="Google Shape;490;p21"/>
            <p:cNvSpPr txBox="1"/>
            <p:nvPr/>
          </p:nvSpPr>
          <p:spPr>
            <a:xfrm>
              <a:off x="1" y="2292493"/>
              <a:ext cx="8555999" cy="5740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40020"/>
                </a:lnSpc>
              </a:pPr>
              <a:r>
                <a:rPr lang="en-US" sz="999">
                  <a:solidFill>
                    <a:srgbClr val="327A93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Philadelphia-Camden-Wilmington, PA-NJ-DE-MD MSA</a:t>
              </a:r>
              <a:endParaRPr sz="900">
                <a:solidFill>
                  <a:srgbClr val="327A93"/>
                </a:solidFill>
              </a:endParaRPr>
            </a:p>
          </p:txBody>
        </p:sp>
        <p:sp>
          <p:nvSpPr>
            <p:cNvPr id="491" name="Google Shape;491;p21"/>
            <p:cNvSpPr txBox="1"/>
            <p:nvPr/>
          </p:nvSpPr>
          <p:spPr>
            <a:xfrm>
              <a:off x="1" y="-19050"/>
              <a:ext cx="3231000" cy="598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21004"/>
                </a:lnSpc>
              </a:pPr>
              <a:r>
                <a:rPr lang="en-US" sz="1205" b="1">
                  <a:solidFill>
                    <a:srgbClr val="327A93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LEAD MEMBER</a:t>
              </a:r>
              <a:endParaRPr sz="900">
                <a:solidFill>
                  <a:srgbClr val="327A93"/>
                </a:solidFill>
              </a:endParaRPr>
            </a:p>
          </p:txBody>
        </p:sp>
        <p:sp>
          <p:nvSpPr>
            <p:cNvPr id="492" name="Google Shape;492;p21"/>
            <p:cNvSpPr txBox="1"/>
            <p:nvPr/>
          </p:nvSpPr>
          <p:spPr>
            <a:xfrm>
              <a:off x="1" y="1639349"/>
              <a:ext cx="3231000" cy="598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21004"/>
                </a:lnSpc>
              </a:pPr>
              <a:r>
                <a:rPr lang="en-US" sz="1205" b="1">
                  <a:solidFill>
                    <a:srgbClr val="327A93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REGION</a:t>
              </a:r>
              <a:endParaRPr sz="900">
                <a:solidFill>
                  <a:srgbClr val="327A93"/>
                </a:solidFill>
              </a:endParaRPr>
            </a:p>
          </p:txBody>
        </p:sp>
      </p:grpSp>
      <p:sp>
        <p:nvSpPr>
          <p:cNvPr id="493" name="Google Shape;493;p21"/>
          <p:cNvSpPr/>
          <p:nvPr/>
        </p:nvSpPr>
        <p:spPr>
          <a:xfrm>
            <a:off x="161245" y="4562304"/>
            <a:ext cx="3693544" cy="870207"/>
          </a:xfrm>
          <a:custGeom>
            <a:avLst/>
            <a:gdLst/>
            <a:ahLst/>
            <a:cxnLst/>
            <a:rect l="l" t="t" r="r" b="b"/>
            <a:pathLst>
              <a:path w="7387087" h="1740413" extrusionOk="0">
                <a:moveTo>
                  <a:pt x="0" y="0"/>
                </a:moveTo>
                <a:lnTo>
                  <a:pt x="7387087" y="0"/>
                </a:lnTo>
                <a:lnTo>
                  <a:pt x="7387087" y="1740413"/>
                </a:lnTo>
                <a:lnTo>
                  <a:pt x="0" y="17404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21"/>
          <p:cNvSpPr/>
          <p:nvPr/>
        </p:nvSpPr>
        <p:spPr>
          <a:xfrm rot="-5400000">
            <a:off x="5333106" y="1807832"/>
            <a:ext cx="7723503" cy="3466557"/>
          </a:xfrm>
          <a:custGeom>
            <a:avLst/>
            <a:gdLst/>
            <a:ahLst/>
            <a:cxnLst/>
            <a:rect l="l" t="t" r="r" b="b"/>
            <a:pathLst>
              <a:path w="15447006" h="6933114" extrusionOk="0">
                <a:moveTo>
                  <a:pt x="0" y="0"/>
                </a:moveTo>
                <a:lnTo>
                  <a:pt x="15447007" y="0"/>
                </a:lnTo>
                <a:lnTo>
                  <a:pt x="15447007" y="6933114"/>
                </a:lnTo>
                <a:lnTo>
                  <a:pt x="0" y="6933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65339" t="-131841" r="-2835"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2350" y="-25347"/>
            <a:ext cx="9144000" cy="892321"/>
          </a:xfrm>
          <a:prstGeom prst="rect">
            <a:avLst/>
          </a:prstGeom>
          <a:solidFill>
            <a:srgbClr val="4E8997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342900">
              <a:defRPr/>
            </a:pPr>
            <a:endParaRPr lang="en-US" sz="1350" kern="0">
              <a:solidFill>
                <a:srgbClr val="8064A2"/>
              </a:solidFill>
              <a:latin typeface="Century Gothic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530086-BAD0-4E56-BFA6-80298A1C8DE8}"/>
              </a:ext>
            </a:extLst>
          </p:cNvPr>
          <p:cNvSpPr txBox="1"/>
          <p:nvPr/>
        </p:nvSpPr>
        <p:spPr>
          <a:xfrm>
            <a:off x="12350" y="213064"/>
            <a:ext cx="8031875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257175"/>
            <a:r>
              <a:rPr lang="en-US" sz="28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Accomplishments in the interim</a:t>
            </a:r>
            <a:endParaRPr lang="en-US" sz="2100">
              <a:solidFill>
                <a:prstClr val="white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26BC8D-7B01-AB6E-08B6-6A040C28D4FF}"/>
              </a:ext>
            </a:extLst>
          </p:cNvPr>
          <p:cNvSpPr txBox="1"/>
          <p:nvPr/>
        </p:nvSpPr>
        <p:spPr>
          <a:xfrm>
            <a:off x="5106792" y="4232973"/>
            <a:ext cx="1792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prstClr val="white"/>
                </a:solidFill>
                <a:latin typeface="Calibri"/>
              </a:rPr>
              <a:t>Corporate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1EACB82-08DE-8497-8379-95B1DEEF3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33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E97372-1F05-7A33-A885-E13E5EBAE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94567"/>
            <a:ext cx="2788126" cy="459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4C890A-C355-C1B0-C0A8-67FA5BB2EABB}"/>
              </a:ext>
            </a:extLst>
          </p:cNvPr>
          <p:cNvSpPr txBox="1"/>
          <p:nvPr/>
        </p:nvSpPr>
        <p:spPr>
          <a:xfrm>
            <a:off x="282677" y="1130218"/>
            <a:ext cx="8848973" cy="53245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>
                <a:solidFill>
                  <a:srgbClr val="4E8997"/>
                </a:solidFill>
                <a:latin typeface="Century Gothic"/>
                <a:ea typeface="Tahoma"/>
                <a:cs typeface="Tahoma"/>
              </a:rPr>
              <a:t>Continued advocacy for the Hub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4E8997"/>
                </a:solidFill>
                <a:latin typeface="Century Gothic"/>
                <a:ea typeface="Tahoma"/>
                <a:cs typeface="Tahoma"/>
              </a:rPr>
              <a:t>Most legislators have submitted letters directly to Secretary Castillo (PA/DE contingent, Rep. Kim and Sen. Booker from NJ, Mayor Parker). 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4E8997"/>
                </a:solidFill>
                <a:latin typeface="Century Gothic"/>
                <a:ea typeface="Tahoma"/>
                <a:cs typeface="Tahoma"/>
              </a:rPr>
              <a:t>PA DCED Secretary Siger met with Castillo.</a:t>
            </a:r>
            <a:endParaRPr lang="en-US" sz="2000"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4E8997"/>
                </a:solidFill>
                <a:latin typeface="Century Gothic"/>
                <a:ea typeface="Tahoma"/>
                <a:cs typeface="Tahoma"/>
              </a:rPr>
              <a:t>All received “thank you, no response” response.</a:t>
            </a:r>
          </a:p>
          <a:p>
            <a:endParaRPr lang="en-US" sz="2000">
              <a:solidFill>
                <a:srgbClr val="4E8997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>
                <a:solidFill>
                  <a:srgbClr val="4E8997"/>
                </a:solidFill>
                <a:latin typeface="Century Gothic"/>
                <a:ea typeface="Tahoma"/>
                <a:cs typeface="Tahoma"/>
              </a:rPr>
              <a:t>Set up placeholder website (</a:t>
            </a:r>
            <a:r>
              <a:rPr lang="en-US" sz="2000">
                <a:solidFill>
                  <a:srgbClr val="4E8997"/>
                </a:solidFill>
                <a:latin typeface="Century Gothic"/>
                <a:ea typeface="Tahoma"/>
                <a:cs typeface="Tahoma"/>
                <a:hlinkClick r:id="rId4"/>
              </a:rPr>
              <a:t>www.sep.benfranklin.org/propel</a:t>
            </a:r>
            <a:r>
              <a:rPr lang="en-US" sz="2000">
                <a:solidFill>
                  <a:srgbClr val="4E8997"/>
                </a:solidFill>
                <a:latin typeface="Century Gothic"/>
                <a:ea typeface="Tahoma"/>
                <a:cs typeface="Tahoma"/>
              </a:rPr>
              <a:t>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>
              <a:solidFill>
                <a:srgbClr val="4E8997"/>
              </a:solidFill>
              <a:latin typeface="Century Gothic"/>
              <a:ea typeface="Tahoma"/>
              <a:cs typeface="Tahom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>
                <a:solidFill>
                  <a:srgbClr val="4E8997"/>
                </a:solidFill>
                <a:latin typeface="Century Gothic"/>
                <a:ea typeface="Tahoma"/>
                <a:cs typeface="Tahoma"/>
              </a:rPr>
              <a:t>Continued engagement to secure additional match to trigger </a:t>
            </a:r>
            <a:r>
              <a:rPr lang="en-US" sz="2000" b="1">
                <a:solidFill>
                  <a:srgbClr val="4E8997"/>
                </a:solidFill>
                <a:latin typeface="Century Gothic"/>
                <a:ea typeface="Tahoma"/>
                <a:cs typeface="Tahoma"/>
              </a:rPr>
              <a:t>Knight Foundation match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4E8997"/>
                </a:solidFill>
                <a:latin typeface="Century Gothic"/>
                <a:ea typeface="Tahoma"/>
                <a:cs typeface="Tahoma"/>
              </a:rPr>
              <a:t>Need $100,000 to reach $2M private commitment requirement</a:t>
            </a:r>
            <a:endParaRPr lang="en-US" sz="2000">
              <a:solidFill>
                <a:srgbClr val="4E8997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000">
              <a:solidFill>
                <a:srgbClr val="4E8997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>
                <a:solidFill>
                  <a:srgbClr val="4E8997"/>
                </a:solidFill>
                <a:latin typeface="Century Gothic"/>
                <a:ea typeface="Tahoma"/>
                <a:cs typeface="Tahoma"/>
              </a:rPr>
              <a:t>Engagement with industry post-proposal</a:t>
            </a:r>
          </a:p>
          <a:p>
            <a:endParaRPr lang="en-US" sz="2000">
              <a:solidFill>
                <a:srgbClr val="4E8997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>
                <a:solidFill>
                  <a:srgbClr val="4E8997"/>
                </a:solidFill>
                <a:latin typeface="Century Gothic"/>
                <a:ea typeface="Tahoma"/>
                <a:cs typeface="Tahoma"/>
              </a:rPr>
              <a:t>Help with non-Federal support opportunities to ensure sustainability beyond 5-year funding period.</a:t>
            </a:r>
          </a:p>
        </p:txBody>
      </p:sp>
    </p:spTree>
    <p:extLst>
      <p:ext uri="{BB962C8B-B14F-4D97-AF65-F5344CB8AC3E}">
        <p14:creationId xmlns:p14="http://schemas.microsoft.com/office/powerpoint/2010/main" val="910399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35510"/>
            <a:ext cx="9144000" cy="990600"/>
          </a:xfrm>
          <a:prstGeom prst="rect">
            <a:avLst/>
          </a:prstGeom>
          <a:solidFill>
            <a:srgbClr val="4E8997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baseline="0">
              <a:solidFill>
                <a:srgbClr val="8064A2"/>
              </a:solidFill>
              <a:latin typeface="Century Gothic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E5E587-3DA5-347D-14B5-54270506768C}"/>
              </a:ext>
            </a:extLst>
          </p:cNvPr>
          <p:cNvSpPr txBox="1"/>
          <p:nvPr/>
        </p:nvSpPr>
        <p:spPr>
          <a:xfrm>
            <a:off x="192815" y="258970"/>
            <a:ext cx="8441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Tasks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591235-2671-00FD-529C-7978D1A2A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94567"/>
            <a:ext cx="2788126" cy="4594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970F94-A092-0D86-5734-543FCC748E9C}"/>
              </a:ext>
            </a:extLst>
          </p:cNvPr>
          <p:cNvSpPr txBox="1"/>
          <p:nvPr/>
        </p:nvSpPr>
        <p:spPr>
          <a:xfrm>
            <a:off x="717755" y="1249570"/>
            <a:ext cx="8111613" cy="5016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>
                <a:solidFill>
                  <a:schemeClr val="accent2"/>
                </a:solidFill>
              </a:rPr>
              <a:t>Build plan</a:t>
            </a:r>
            <a:r>
              <a:rPr lang="en-US" sz="2000">
                <a:solidFill>
                  <a:schemeClr val="accent2"/>
                </a:solidFill>
              </a:rPr>
              <a:t> if </a:t>
            </a:r>
            <a:endParaRPr lang="en-US">
              <a:solidFill>
                <a:schemeClr val="accent2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accent2"/>
                </a:solidFill>
              </a:rPr>
              <a:t>1) we get award; </a:t>
            </a:r>
            <a:endParaRPr lang="en-US">
              <a:solidFill>
                <a:schemeClr val="accent2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accent2"/>
                </a:solidFill>
              </a:rPr>
              <a:t>2) we get an award with a reduced budget; </a:t>
            </a:r>
            <a:endParaRPr lang="en-US">
              <a:solidFill>
                <a:schemeClr val="accent2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accent2"/>
                </a:solidFill>
              </a:rPr>
              <a:t>3) we do not get award.</a:t>
            </a:r>
            <a:endParaRPr lang="en-US">
              <a:solidFill>
                <a:schemeClr val="accent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>
              <a:solidFill>
                <a:schemeClr val="accent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accent2"/>
                </a:solidFill>
              </a:rPr>
              <a:t>Identify and recruit </a:t>
            </a:r>
            <a:r>
              <a:rPr lang="en-US" sz="2000" b="1">
                <a:solidFill>
                  <a:schemeClr val="accent2"/>
                </a:solidFill>
              </a:rPr>
              <a:t>2 potential Steering Committee members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>
              <a:solidFill>
                <a:schemeClr val="accent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accent2"/>
                </a:solidFill>
              </a:rPr>
              <a:t>Engage those who volunteered to be part of an </a:t>
            </a:r>
            <a:r>
              <a:rPr lang="en-US" sz="2000" b="1">
                <a:solidFill>
                  <a:schemeClr val="accent2"/>
                </a:solidFill>
              </a:rPr>
              <a:t>advisory committee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accent2"/>
                </a:solidFill>
              </a:rPr>
              <a:t>Develop Charter and sub-committees</a:t>
            </a:r>
          </a:p>
          <a:p>
            <a:pPr lvl="1"/>
            <a:endParaRPr lang="en-US" sz="2000">
              <a:solidFill>
                <a:schemeClr val="accent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accent2"/>
                </a:solidFill>
              </a:rPr>
              <a:t>Develop organizing documents:  On HOLD until we hear.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accent2"/>
                </a:solidFill>
              </a:rPr>
              <a:t>Identify potential corporate partners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accent2"/>
                </a:solidFill>
              </a:rPr>
              <a:t>Identify potential foundation grant opportunities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accent2"/>
                </a:solidFill>
              </a:rPr>
              <a:t>Develop Communication plan (external &amp; internal)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250538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338125" y="5462588"/>
            <a:ext cx="4298400" cy="215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20"/>
              </a:lnSpc>
            </a:pPr>
            <a:r>
              <a:rPr lang="en-US" sz="999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Contact: Dr. Anthony P. Green I anthony.green@sep.benfranklin.org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330405" y="1165884"/>
            <a:ext cx="3794100" cy="1224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6"/>
              </a:lnSpc>
            </a:pPr>
            <a:r>
              <a:rPr lang="en-US" sz="3459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Tech Hub </a:t>
            </a:r>
            <a:endParaRPr sz="9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>
              <a:lnSpc>
                <a:spcPct val="115006"/>
              </a:lnSpc>
            </a:pPr>
            <a:r>
              <a:rPr lang="en-US" sz="3459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Virtual Site Visit </a:t>
            </a:r>
            <a:endParaRPr sz="9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86" name="Google Shape;86;p1"/>
          <p:cNvSpPr/>
          <p:nvPr/>
        </p:nvSpPr>
        <p:spPr>
          <a:xfrm rot="-5400000">
            <a:off x="5333106" y="1807832"/>
            <a:ext cx="7723503" cy="3466557"/>
          </a:xfrm>
          <a:custGeom>
            <a:avLst/>
            <a:gdLst/>
            <a:ahLst/>
            <a:cxnLst/>
            <a:rect l="l" t="t" r="r" b="b"/>
            <a:pathLst>
              <a:path w="15447006" h="6933114" extrusionOk="0">
                <a:moveTo>
                  <a:pt x="0" y="0"/>
                </a:moveTo>
                <a:lnTo>
                  <a:pt x="15447007" y="0"/>
                </a:lnTo>
                <a:lnTo>
                  <a:pt x="15447007" y="6933114"/>
                </a:lnTo>
                <a:lnTo>
                  <a:pt x="0" y="6933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1409" r="-36762" b="-131841"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"/>
          <p:cNvSpPr txBox="1"/>
          <p:nvPr/>
        </p:nvSpPr>
        <p:spPr>
          <a:xfrm>
            <a:off x="338125" y="2422535"/>
            <a:ext cx="5121000" cy="196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1005"/>
              </a:lnSpc>
            </a:pPr>
            <a:r>
              <a:rPr lang="en-US" sz="1055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APRIL 12, 2024 I Presented by PROPEL </a:t>
            </a:r>
            <a:endParaRPr sz="900">
              <a:solidFill>
                <a:schemeClr val="dk1"/>
              </a:solidFill>
            </a:endParaRPr>
          </a:p>
        </p:txBody>
      </p:sp>
      <p:grpSp>
        <p:nvGrpSpPr>
          <p:cNvPr id="88" name="Google Shape;88;p1"/>
          <p:cNvGrpSpPr/>
          <p:nvPr/>
        </p:nvGrpSpPr>
        <p:grpSpPr>
          <a:xfrm>
            <a:off x="338125" y="2907678"/>
            <a:ext cx="3977202" cy="1082081"/>
            <a:chOff x="0" y="-19050"/>
            <a:chExt cx="8556000" cy="2885548"/>
          </a:xfrm>
        </p:grpSpPr>
        <p:sp>
          <p:nvSpPr>
            <p:cNvPr id="89" name="Google Shape;89;p1"/>
            <p:cNvSpPr txBox="1"/>
            <p:nvPr/>
          </p:nvSpPr>
          <p:spPr>
            <a:xfrm>
              <a:off x="20588" y="634094"/>
              <a:ext cx="8514900" cy="5740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40020"/>
                </a:lnSpc>
              </a:pPr>
              <a:r>
                <a:rPr lang="en-US" sz="999">
                  <a:solidFill>
                    <a:srgbClr val="327A93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Ben Franklin Technology Partners of Southeastern PA</a:t>
              </a:r>
              <a:endParaRPr sz="900">
                <a:solidFill>
                  <a:srgbClr val="327A93"/>
                </a:solidFill>
              </a:endParaRPr>
            </a:p>
          </p:txBody>
        </p:sp>
        <p:sp>
          <p:nvSpPr>
            <p:cNvPr id="90" name="Google Shape;90;p1"/>
            <p:cNvSpPr txBox="1"/>
            <p:nvPr/>
          </p:nvSpPr>
          <p:spPr>
            <a:xfrm>
              <a:off x="0" y="2292493"/>
              <a:ext cx="8556000" cy="5740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40020"/>
                </a:lnSpc>
              </a:pPr>
              <a:r>
                <a:rPr lang="en-US" sz="999">
                  <a:solidFill>
                    <a:srgbClr val="327A93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Philadelphia-Camden-Wilmington MSA</a:t>
              </a:r>
              <a:endParaRPr sz="900">
                <a:solidFill>
                  <a:srgbClr val="327A93"/>
                </a:solidFill>
              </a:endParaRPr>
            </a:p>
          </p:txBody>
        </p:sp>
        <p:sp>
          <p:nvSpPr>
            <p:cNvPr id="91" name="Google Shape;91;p1"/>
            <p:cNvSpPr txBox="1"/>
            <p:nvPr/>
          </p:nvSpPr>
          <p:spPr>
            <a:xfrm>
              <a:off x="0" y="-19050"/>
              <a:ext cx="3231001" cy="598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21004"/>
                </a:lnSpc>
              </a:pPr>
              <a:r>
                <a:rPr lang="en-US" sz="1205" b="1">
                  <a:solidFill>
                    <a:srgbClr val="327A93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LEAD MEMBER </a:t>
              </a:r>
              <a:endParaRPr sz="900">
                <a:solidFill>
                  <a:srgbClr val="327A93"/>
                </a:solidFill>
              </a:endParaRPr>
            </a:p>
          </p:txBody>
        </p:sp>
        <p:sp>
          <p:nvSpPr>
            <p:cNvPr id="92" name="Google Shape;92;p1"/>
            <p:cNvSpPr txBox="1"/>
            <p:nvPr/>
          </p:nvSpPr>
          <p:spPr>
            <a:xfrm>
              <a:off x="0" y="1639349"/>
              <a:ext cx="3231001" cy="598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21004"/>
                </a:lnSpc>
              </a:pPr>
              <a:r>
                <a:rPr lang="en-US" sz="1205" b="1">
                  <a:solidFill>
                    <a:srgbClr val="327A93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REGION</a:t>
              </a:r>
              <a:endParaRPr sz="900">
                <a:solidFill>
                  <a:srgbClr val="327A93"/>
                </a:solidFill>
              </a:endParaRPr>
            </a:p>
          </p:txBody>
        </p:sp>
      </p:grpSp>
      <p:sp>
        <p:nvSpPr>
          <p:cNvPr id="93" name="Google Shape;93;p1"/>
          <p:cNvSpPr/>
          <p:nvPr/>
        </p:nvSpPr>
        <p:spPr>
          <a:xfrm>
            <a:off x="161245" y="4562304"/>
            <a:ext cx="3693544" cy="870207"/>
          </a:xfrm>
          <a:custGeom>
            <a:avLst/>
            <a:gdLst/>
            <a:ahLst/>
            <a:cxnLst/>
            <a:rect l="l" t="t" r="r" b="b"/>
            <a:pathLst>
              <a:path w="7387087" h="1740413" extrusionOk="0">
                <a:moveTo>
                  <a:pt x="0" y="0"/>
                </a:moveTo>
                <a:lnTo>
                  <a:pt x="7387087" y="0"/>
                </a:lnTo>
                <a:lnTo>
                  <a:pt x="7387087" y="1740413"/>
                </a:lnTo>
                <a:lnTo>
                  <a:pt x="0" y="17404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/>
          <p:nvPr/>
        </p:nvSpPr>
        <p:spPr>
          <a:xfrm>
            <a:off x="780649" y="1998899"/>
            <a:ext cx="3563850" cy="267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80000"/>
              </a:lnSpc>
            </a:pPr>
            <a:r>
              <a:rPr lang="en-US" sz="1205" b="1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THE FUTURE </a:t>
            </a:r>
            <a:endParaRPr lang="en-US" sz="900">
              <a:solidFill>
                <a:schemeClr val="dk1"/>
              </a:solidFill>
            </a:endParaRPr>
          </a:p>
          <a:p>
            <a:pPr>
              <a:lnSpc>
                <a:spcPct val="180000"/>
              </a:lnSpc>
            </a:pPr>
            <a:r>
              <a:rPr lang="en-US" sz="1205" b="1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THE REGION</a:t>
            </a:r>
            <a:endParaRPr lang="en-US" sz="900">
              <a:solidFill>
                <a:schemeClr val="dk1"/>
              </a:solidFill>
            </a:endParaRPr>
          </a:p>
          <a:p>
            <a:pPr>
              <a:lnSpc>
                <a:spcPct val="180000"/>
              </a:lnSpc>
            </a:pPr>
            <a:r>
              <a:rPr lang="en-US" sz="1205" b="1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PRECISION MEDICINE + THE CHALLENGES</a:t>
            </a:r>
            <a:endParaRPr lang="en-US" sz="900">
              <a:solidFill>
                <a:schemeClr val="dk1"/>
              </a:solidFill>
            </a:endParaRPr>
          </a:p>
          <a:p>
            <a:pPr>
              <a:lnSpc>
                <a:spcPct val="180000"/>
              </a:lnSpc>
            </a:pPr>
            <a:r>
              <a:rPr lang="en-US" sz="1205" b="1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THE VISION </a:t>
            </a:r>
            <a:endParaRPr lang="en-US" sz="900">
              <a:solidFill>
                <a:schemeClr val="dk1"/>
              </a:solidFill>
            </a:endParaRPr>
          </a:p>
          <a:p>
            <a:pPr>
              <a:lnSpc>
                <a:spcPct val="180000"/>
              </a:lnSpc>
            </a:pPr>
            <a:r>
              <a:rPr lang="en-US" sz="1205" b="1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THE TEAM </a:t>
            </a:r>
            <a:endParaRPr lang="en-US" sz="900">
              <a:solidFill>
                <a:schemeClr val="dk1"/>
              </a:solidFill>
            </a:endParaRPr>
          </a:p>
          <a:p>
            <a:pPr>
              <a:lnSpc>
                <a:spcPct val="180000"/>
              </a:lnSpc>
            </a:pPr>
            <a:r>
              <a:rPr lang="en-US" sz="1205" b="1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THE</a:t>
            </a:r>
            <a:r>
              <a:rPr lang="en-US" sz="1205" b="1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 WORKFORCE CENTER</a:t>
            </a:r>
            <a:endParaRPr lang="en-US" sz="900">
              <a:solidFill>
                <a:schemeClr val="dk1"/>
              </a:solidFill>
            </a:endParaRPr>
          </a:p>
          <a:p>
            <a:pPr>
              <a:lnSpc>
                <a:spcPct val="180000"/>
              </a:lnSpc>
            </a:pPr>
            <a:r>
              <a:rPr lang="en-US" sz="1205" b="1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THE BENEFICIARIES </a:t>
            </a:r>
            <a:endParaRPr lang="en-US" sz="900">
              <a:solidFill>
                <a:schemeClr val="dk1"/>
              </a:solidFill>
            </a:endParaRPr>
          </a:p>
          <a:p>
            <a:pPr>
              <a:lnSpc>
                <a:spcPct val="180000"/>
              </a:lnSpc>
            </a:pPr>
            <a:r>
              <a:rPr lang="en-US" sz="1205" b="1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THANK YOU</a:t>
            </a:r>
            <a:endParaRPr lang="en-US" sz="900">
              <a:solidFill>
                <a:schemeClr val="dk1"/>
              </a:solidFill>
            </a:endParaRPr>
          </a:p>
        </p:txBody>
      </p:sp>
      <p:sp>
        <p:nvSpPr>
          <p:cNvPr id="99" name="Google Shape;99;p3"/>
          <p:cNvSpPr/>
          <p:nvPr/>
        </p:nvSpPr>
        <p:spPr>
          <a:xfrm>
            <a:off x="5964006" y="5140287"/>
            <a:ext cx="2938119" cy="692227"/>
          </a:xfrm>
          <a:custGeom>
            <a:avLst/>
            <a:gdLst/>
            <a:ahLst/>
            <a:cxnLst/>
            <a:rect l="l" t="t" r="r" b="b"/>
            <a:pathLst>
              <a:path w="5876237" h="1384454" extrusionOk="0">
                <a:moveTo>
                  <a:pt x="0" y="0"/>
                </a:moveTo>
                <a:lnTo>
                  <a:pt x="5876237" y="0"/>
                </a:lnTo>
                <a:lnTo>
                  <a:pt x="5876237" y="1384454"/>
                </a:lnTo>
                <a:lnTo>
                  <a:pt x="0" y="13844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3"/>
          <p:cNvSpPr txBox="1"/>
          <p:nvPr/>
        </p:nvSpPr>
        <p:spPr>
          <a:xfrm>
            <a:off x="361447" y="1268238"/>
            <a:ext cx="4975650" cy="414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1015"/>
              </a:lnSpc>
            </a:pPr>
            <a:r>
              <a:rPr lang="en-US" sz="2225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Today’s Agenda</a:t>
            </a:r>
            <a:endParaRPr sz="9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 txBox="1"/>
          <p:nvPr/>
        </p:nvSpPr>
        <p:spPr>
          <a:xfrm>
            <a:off x="371993" y="1018775"/>
            <a:ext cx="2212800" cy="409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1015"/>
              </a:lnSpc>
            </a:pPr>
            <a:r>
              <a:rPr lang="en-US" sz="2200">
                <a:latin typeface="Merriweather"/>
                <a:ea typeface="Merriweather"/>
                <a:cs typeface="Merriweather"/>
                <a:sym typeface="Merriweathe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Future</a:t>
            </a:r>
            <a:endParaRPr sz="900">
              <a:latin typeface="Merriweather"/>
              <a:ea typeface="Merriweather"/>
              <a:cs typeface="Merriweather"/>
              <a:sym typeface="Merriweather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06" name="Google Shape;106;p4"/>
          <p:cNvSpPr txBox="1"/>
          <p:nvPr/>
        </p:nvSpPr>
        <p:spPr>
          <a:xfrm>
            <a:off x="1836821" y="1093021"/>
            <a:ext cx="4482933" cy="335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1002"/>
              </a:lnSpc>
            </a:pPr>
            <a:r>
              <a:rPr lang="en-US">
                <a:solidFill>
                  <a:srgbClr val="327A93"/>
                </a:solidFill>
                <a:latin typeface="Merriweather"/>
                <a:ea typeface="Merriweather"/>
                <a:cs typeface="Merriweather"/>
                <a:sym typeface="Merriweather"/>
              </a:rPr>
              <a:t>“A once in a generation opportunity”</a:t>
            </a:r>
            <a:endParaRPr>
              <a:solidFill>
                <a:srgbClr val="327A93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" name="Google Shape;107;p4"/>
          <p:cNvSpPr txBox="1"/>
          <p:nvPr/>
        </p:nvSpPr>
        <p:spPr>
          <a:xfrm>
            <a:off x="6392969" y="943942"/>
            <a:ext cx="2812259" cy="710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15"/>
              </a:lnSpc>
            </a:pPr>
            <a:r>
              <a:rPr lang="en-US" sz="900" b="1">
                <a:solidFill>
                  <a:srgbClr val="327A93"/>
                </a:solidFill>
                <a:latin typeface="Public Sans"/>
                <a:ea typeface="Public Sans"/>
                <a:cs typeface="Public Sans"/>
                <a:sym typeface="Public Sans"/>
              </a:rPr>
              <a:t>Aleister J. Saunders, Ph.D.</a:t>
            </a:r>
            <a:endParaRPr sz="900" b="1">
              <a:solidFill>
                <a:srgbClr val="327A93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>
              <a:lnSpc>
                <a:spcPct val="140015"/>
              </a:lnSpc>
            </a:pPr>
            <a:r>
              <a:rPr lang="en-US" sz="800">
                <a:solidFill>
                  <a:srgbClr val="327A93"/>
                </a:solidFill>
                <a:latin typeface="Public Sans"/>
                <a:ea typeface="Public Sans"/>
                <a:cs typeface="Public Sans"/>
                <a:sym typeface="Public Sans"/>
              </a:rPr>
              <a:t>Executive Vice Provost for Research &amp; Innovation, </a:t>
            </a:r>
          </a:p>
          <a:p>
            <a:pPr>
              <a:lnSpc>
                <a:spcPct val="140015"/>
              </a:lnSpc>
            </a:pPr>
            <a:r>
              <a:rPr lang="en-US" sz="800">
                <a:solidFill>
                  <a:srgbClr val="327A93"/>
                </a:solidFill>
                <a:latin typeface="Public Sans"/>
                <a:ea typeface="Public Sans"/>
                <a:cs typeface="Public Sans"/>
                <a:sym typeface="Public Sans"/>
              </a:rPr>
              <a:t>Drexel University</a:t>
            </a:r>
            <a:endParaRPr lang="en-US" sz="800">
              <a:solidFill>
                <a:srgbClr val="327A93"/>
              </a:solidFill>
              <a:latin typeface="Public Sans"/>
              <a:ea typeface="Public Sans"/>
              <a:cs typeface="Public Sans"/>
            </a:endParaRPr>
          </a:p>
          <a:p>
            <a:pPr>
              <a:lnSpc>
                <a:spcPct val="140015"/>
              </a:lnSpc>
            </a:pPr>
            <a:endParaRPr lang="en-US" sz="800">
              <a:solidFill>
                <a:srgbClr val="327A93"/>
              </a:solidFill>
              <a:latin typeface="Public Sans"/>
              <a:ea typeface="Public Sans"/>
              <a:cs typeface="Public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"/>
          <p:cNvSpPr/>
          <p:nvPr/>
        </p:nvSpPr>
        <p:spPr>
          <a:xfrm>
            <a:off x="6450809" y="1190702"/>
            <a:ext cx="2178841" cy="2178841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9010" b="-9009"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5"/>
          <p:cNvSpPr txBox="1"/>
          <p:nvPr/>
        </p:nvSpPr>
        <p:spPr>
          <a:xfrm>
            <a:off x="261110" y="1902016"/>
            <a:ext cx="6702000" cy="2098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8744" lvl="1" indent="-144372">
              <a:lnSpc>
                <a:spcPct val="150000"/>
              </a:lnSpc>
              <a:buClr>
                <a:srgbClr val="000000"/>
              </a:buClr>
              <a:buSzPts val="2674"/>
              <a:buFont typeface="Arial"/>
              <a:buChar char="•"/>
            </a:pPr>
            <a:r>
              <a:rPr lang="en-US" sz="1337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Philadelphia is the 2nd largest U.S. city on the east coast</a:t>
            </a:r>
            <a:endParaRPr sz="900"/>
          </a:p>
          <a:p>
            <a:pPr marL="288744" lvl="1" indent="-144372">
              <a:lnSpc>
                <a:spcPct val="150000"/>
              </a:lnSpc>
              <a:buClr>
                <a:srgbClr val="000000"/>
              </a:buClr>
              <a:buSzPts val="2674"/>
              <a:buFont typeface="Arial"/>
              <a:buChar char="•"/>
            </a:pPr>
            <a:r>
              <a:rPr lang="en-US" sz="1337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Ranked #11 in U.S. startup cities and #27 in the world</a:t>
            </a:r>
            <a:endParaRPr sz="900"/>
          </a:p>
          <a:p>
            <a:pPr marL="288744" lvl="1" indent="-144372">
              <a:lnSpc>
                <a:spcPct val="150000"/>
              </a:lnSpc>
              <a:buClr>
                <a:srgbClr val="000000"/>
              </a:buClr>
              <a:buSzPts val="2674"/>
              <a:buFont typeface="Arial"/>
              <a:buChar char="•"/>
            </a:pPr>
            <a:r>
              <a:rPr lang="en-US" sz="1337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Philadelphia - Camden - Wilmington has a population of over 6.2 million</a:t>
            </a:r>
            <a:endParaRPr sz="900"/>
          </a:p>
          <a:p>
            <a:pPr marL="288744" lvl="1" indent="-144372">
              <a:lnSpc>
                <a:spcPct val="150000"/>
              </a:lnSpc>
              <a:buClr>
                <a:srgbClr val="000000"/>
              </a:buClr>
              <a:buSzPts val="2674"/>
              <a:buFont typeface="Arial"/>
              <a:buChar char="•"/>
            </a:pPr>
            <a:r>
              <a:rPr lang="en-US" sz="1337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The fastest-growing millennial population among the largest U.S. cities</a:t>
            </a:r>
            <a:endParaRPr sz="900"/>
          </a:p>
          <a:p>
            <a:pPr marL="288744" lvl="1" indent="-144372">
              <a:lnSpc>
                <a:spcPct val="150000"/>
              </a:lnSpc>
              <a:buClr>
                <a:srgbClr val="000000"/>
              </a:buClr>
              <a:buSzPts val="2674"/>
              <a:buFont typeface="Arial"/>
              <a:buChar char="•"/>
            </a:pPr>
            <a:r>
              <a:rPr lang="en-US" sz="1337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25% of the U.S. population resides within 5-hour drive</a:t>
            </a:r>
            <a:endParaRPr sz="900"/>
          </a:p>
          <a:p>
            <a:pPr marL="288744" lvl="1" indent="-144372">
              <a:lnSpc>
                <a:spcPct val="150000"/>
              </a:lnSpc>
              <a:buClr>
                <a:srgbClr val="000000"/>
              </a:buClr>
              <a:buSzPts val="2674"/>
              <a:buFont typeface="Arial"/>
              <a:buChar char="•"/>
            </a:pPr>
            <a:r>
              <a:rPr lang="en-US" sz="1337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More top-100 universities than any other region in the country</a:t>
            </a:r>
            <a:endParaRPr sz="900"/>
          </a:p>
          <a:p>
            <a:pPr>
              <a:lnSpc>
                <a:spcPct val="120007"/>
              </a:lnSpc>
            </a:pPr>
            <a:endParaRPr sz="1337">
              <a:solidFill>
                <a:srgbClr val="000000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14" name="Google Shape;114;p5"/>
          <p:cNvSpPr/>
          <p:nvPr/>
        </p:nvSpPr>
        <p:spPr>
          <a:xfrm>
            <a:off x="3330340" y="4045763"/>
            <a:ext cx="2484191" cy="1620441"/>
          </a:xfrm>
          <a:custGeom>
            <a:avLst/>
            <a:gdLst/>
            <a:ahLst/>
            <a:cxnLst/>
            <a:rect l="l" t="t" r="r" b="b"/>
            <a:pathLst>
              <a:path w="4968381" h="3240881" extrusionOk="0">
                <a:moveTo>
                  <a:pt x="0" y="0"/>
                </a:moveTo>
                <a:lnTo>
                  <a:pt x="4968381" y="0"/>
                </a:lnTo>
                <a:lnTo>
                  <a:pt x="4968381" y="3240881"/>
                </a:lnTo>
                <a:lnTo>
                  <a:pt x="0" y="32408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2735" t="-7685" r="-2735"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5"/>
          <p:cNvSpPr/>
          <p:nvPr/>
        </p:nvSpPr>
        <p:spPr>
          <a:xfrm>
            <a:off x="261110" y="4028889"/>
            <a:ext cx="2917263" cy="1637314"/>
          </a:xfrm>
          <a:custGeom>
            <a:avLst/>
            <a:gdLst/>
            <a:ahLst/>
            <a:cxnLst/>
            <a:rect l="l" t="t" r="r" b="b"/>
            <a:pathLst>
              <a:path w="5834526" h="3274628" extrusionOk="0">
                <a:moveTo>
                  <a:pt x="0" y="0"/>
                </a:moveTo>
                <a:lnTo>
                  <a:pt x="5834526" y="0"/>
                </a:lnTo>
                <a:lnTo>
                  <a:pt x="5834526" y="3274628"/>
                </a:lnTo>
                <a:lnTo>
                  <a:pt x="0" y="3274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5"/>
          <p:cNvSpPr/>
          <p:nvPr/>
        </p:nvSpPr>
        <p:spPr>
          <a:xfrm>
            <a:off x="5966930" y="3566254"/>
            <a:ext cx="2941333" cy="2099950"/>
          </a:xfrm>
          <a:custGeom>
            <a:avLst/>
            <a:gdLst/>
            <a:ahLst/>
            <a:cxnLst/>
            <a:rect l="l" t="t" r="r" b="b"/>
            <a:pathLst>
              <a:path w="5882666" h="4199899" extrusionOk="0">
                <a:moveTo>
                  <a:pt x="0" y="0"/>
                </a:moveTo>
                <a:lnTo>
                  <a:pt x="5882666" y="0"/>
                </a:lnTo>
                <a:lnTo>
                  <a:pt x="5882666" y="4199899"/>
                </a:lnTo>
                <a:lnTo>
                  <a:pt x="0" y="41998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5546" r="-5545" b="-3670"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5"/>
          <p:cNvSpPr txBox="1"/>
          <p:nvPr/>
        </p:nvSpPr>
        <p:spPr>
          <a:xfrm>
            <a:off x="361451" y="1268238"/>
            <a:ext cx="1965450" cy="414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1015"/>
              </a:lnSpc>
            </a:pPr>
            <a:r>
              <a:rPr lang="en-US" sz="2225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The Region</a:t>
            </a:r>
            <a:endParaRPr sz="9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18" name="Google Shape;118;p5"/>
          <p:cNvSpPr txBox="1"/>
          <p:nvPr/>
        </p:nvSpPr>
        <p:spPr>
          <a:xfrm>
            <a:off x="261110" y="5766216"/>
            <a:ext cx="3250655" cy="121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15"/>
              </a:lnSpc>
            </a:pPr>
            <a:r>
              <a:rPr lang="en-US" sz="66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(Sources: philadelphiadelivers, startup genome report, CRBE 2023)</a:t>
            </a:r>
            <a:endParaRPr sz="900"/>
          </a:p>
        </p:txBody>
      </p:sp>
      <p:sp>
        <p:nvSpPr>
          <p:cNvPr id="119" name="Google Shape;119;p5"/>
          <p:cNvSpPr txBox="1"/>
          <p:nvPr/>
        </p:nvSpPr>
        <p:spPr>
          <a:xfrm>
            <a:off x="2179586" y="1190702"/>
            <a:ext cx="4358550" cy="842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7000"/>
              </a:lnSpc>
            </a:pPr>
            <a:r>
              <a:rPr lang="en-US" sz="1437" b="1">
                <a:solidFill>
                  <a:srgbClr val="327A93"/>
                </a:solidFill>
                <a:latin typeface="Public Sans"/>
                <a:ea typeface="Public Sans"/>
                <a:cs typeface="Public Sans"/>
                <a:sym typeface="Public Sans"/>
              </a:rPr>
              <a:t>The Greater Philadelphia Region was </a:t>
            </a:r>
            <a:endParaRPr sz="900">
              <a:solidFill>
                <a:srgbClr val="327A93"/>
              </a:solidFill>
            </a:endParaRPr>
          </a:p>
          <a:p>
            <a:pPr>
              <a:lnSpc>
                <a:spcPct val="127000"/>
              </a:lnSpc>
            </a:pPr>
            <a:r>
              <a:rPr lang="en-US" sz="1437" b="1">
                <a:solidFill>
                  <a:srgbClr val="327A93"/>
                </a:solidFill>
                <a:latin typeface="Public Sans"/>
                <a:ea typeface="Public Sans"/>
                <a:cs typeface="Public Sans"/>
                <a:sym typeface="Public Sans"/>
              </a:rPr>
              <a:t>designated as an EDA Tech Hub for a reason.</a:t>
            </a:r>
            <a:endParaRPr sz="900">
              <a:solidFill>
                <a:srgbClr val="327A93"/>
              </a:solidFill>
            </a:endParaRPr>
          </a:p>
          <a:p>
            <a:pPr>
              <a:lnSpc>
                <a:spcPct val="127000"/>
              </a:lnSpc>
            </a:pPr>
            <a:endParaRPr sz="1437" b="1">
              <a:solidFill>
                <a:srgbClr val="327A93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pic>
        <p:nvPicPr>
          <p:cNvPr id="3" name="Picture 2" descr="A map of the Philadelphia MSA">
            <a:extLst>
              <a:ext uri="{FF2B5EF4-FFF2-40B4-BE49-F238E27FC236}">
                <a16:creationId xmlns:a16="http://schemas.microsoft.com/office/drawing/2014/main" id="{3E3FA856-01CA-40D7-E117-7C089FDB37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469" b="453"/>
          <a:stretch/>
        </p:blipFill>
        <p:spPr>
          <a:xfrm>
            <a:off x="6393505" y="969346"/>
            <a:ext cx="2514926" cy="259815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"/>
          <p:cNvSpPr txBox="1"/>
          <p:nvPr/>
        </p:nvSpPr>
        <p:spPr>
          <a:xfrm>
            <a:off x="361447" y="1268238"/>
            <a:ext cx="5260500" cy="414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1015"/>
              </a:lnSpc>
            </a:pPr>
            <a:r>
              <a:rPr lang="en-US" sz="2225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The Region: Precision Medicine</a:t>
            </a:r>
            <a:r>
              <a:rPr lang="en-US" sz="2225">
                <a:solidFill>
                  <a:srgbClr val="000000"/>
                </a:solidFill>
                <a:latin typeface="Ole"/>
                <a:ea typeface="Ole"/>
                <a:cs typeface="Ole"/>
                <a:sym typeface="Ole"/>
              </a:rPr>
              <a:t> </a:t>
            </a:r>
            <a:endParaRPr sz="900"/>
          </a:p>
        </p:txBody>
      </p:sp>
      <p:sp>
        <p:nvSpPr>
          <p:cNvPr id="125" name="Google Shape;125;p6"/>
          <p:cNvSpPr txBox="1"/>
          <p:nvPr/>
        </p:nvSpPr>
        <p:spPr>
          <a:xfrm>
            <a:off x="361447" y="2481985"/>
            <a:ext cx="4772700" cy="2861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10333" lvl="1" indent="-155167">
              <a:buClr>
                <a:srgbClr val="000000"/>
              </a:buClr>
              <a:buSzPts val="2874"/>
              <a:buFont typeface="Arial"/>
              <a:buChar char="•"/>
            </a:pPr>
            <a:r>
              <a:rPr lang="en-US" sz="1437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Philadelphia was ranked </a:t>
            </a:r>
            <a:r>
              <a:rPr lang="en-US" sz="1437" b="1">
                <a:latin typeface="Public Sans"/>
                <a:ea typeface="Public Sans"/>
                <a:cs typeface="Public Sans"/>
                <a:sym typeface="Public Sans"/>
              </a:rPr>
              <a:t>8th</a:t>
            </a:r>
            <a:r>
              <a:rPr lang="en-US" sz="1437" b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-best</a:t>
            </a:r>
            <a:r>
              <a:rPr lang="en-US" sz="1437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market for Life Sciences talent </a:t>
            </a:r>
            <a:endParaRPr sz="1437">
              <a:solidFill>
                <a:srgbClr val="000000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310333" lvl="1" indent="-155167">
              <a:spcBef>
                <a:spcPts val="500"/>
              </a:spcBef>
              <a:buSzPts val="2874"/>
              <a:buFont typeface="Public Sans"/>
              <a:buChar char="•"/>
            </a:pPr>
            <a:r>
              <a:rPr lang="en-US" sz="1437" b="1">
                <a:latin typeface="Public Sans"/>
                <a:ea typeface="Public Sans"/>
                <a:cs typeface="Public Sans"/>
                <a:sym typeface="Public Sans"/>
              </a:rPr>
              <a:t>8,000 +</a:t>
            </a:r>
            <a:r>
              <a:rPr lang="en-US" sz="1437">
                <a:latin typeface="Public Sans"/>
                <a:ea typeface="Public Sans"/>
                <a:cs typeface="Public Sans"/>
                <a:sym typeface="Public Sans"/>
              </a:rPr>
              <a:t> jobs in Precision Medicine </a:t>
            </a:r>
            <a:endParaRPr sz="1437">
              <a:latin typeface="Public Sans"/>
              <a:ea typeface="Public Sans"/>
              <a:cs typeface="Public Sans"/>
              <a:sym typeface="Public Sans"/>
            </a:endParaRPr>
          </a:p>
          <a:p>
            <a:pPr marL="310333" lvl="1" indent="-155167">
              <a:spcBef>
                <a:spcPts val="500"/>
              </a:spcBef>
              <a:buSzPts val="2874"/>
              <a:buFont typeface="Public Sans"/>
              <a:buChar char="•"/>
            </a:pPr>
            <a:r>
              <a:rPr lang="en-US" sz="1437" b="1">
                <a:latin typeface="Public Sans"/>
                <a:ea typeface="Public Sans"/>
                <a:cs typeface="Public Sans"/>
                <a:sym typeface="Public Sans"/>
              </a:rPr>
              <a:t>15%</a:t>
            </a:r>
            <a:r>
              <a:rPr lang="en-US" sz="1437">
                <a:latin typeface="Public Sans"/>
                <a:ea typeface="Public Sans"/>
                <a:cs typeface="Public Sans"/>
                <a:sym typeface="Public Sans"/>
              </a:rPr>
              <a:t> of the Life Science workforce, and growing</a:t>
            </a:r>
            <a:endParaRPr sz="1437">
              <a:latin typeface="Public Sans"/>
              <a:ea typeface="Public Sans"/>
              <a:cs typeface="Public Sans"/>
              <a:sym typeface="Public Sans"/>
            </a:endParaRPr>
          </a:p>
          <a:p>
            <a:pPr marL="310333" lvl="1" indent="-155167">
              <a:spcBef>
                <a:spcPts val="500"/>
              </a:spcBef>
              <a:buSzPts val="2874"/>
              <a:buFont typeface="Public Sans"/>
              <a:buChar char="•"/>
            </a:pPr>
            <a:r>
              <a:rPr lang="en-US" sz="1437">
                <a:latin typeface="Public Sans"/>
                <a:ea typeface="Public Sans"/>
                <a:cs typeface="Public Sans"/>
                <a:sym typeface="Public Sans"/>
              </a:rPr>
              <a:t>The Region is home to</a:t>
            </a:r>
            <a:r>
              <a:rPr lang="en-US" sz="1437" b="1">
                <a:latin typeface="Public Sans"/>
                <a:ea typeface="Public Sans"/>
                <a:cs typeface="Public Sans"/>
                <a:sym typeface="Public Sans"/>
              </a:rPr>
              <a:t> 400+</a:t>
            </a:r>
            <a:r>
              <a:rPr lang="en-US" sz="1437">
                <a:latin typeface="Public Sans"/>
                <a:ea typeface="Public Sans"/>
                <a:cs typeface="Public Sans"/>
                <a:sym typeface="Public Sans"/>
              </a:rPr>
              <a:t> key suppliers and vendors to the Life Science ecosystem</a:t>
            </a:r>
            <a:endParaRPr sz="1437">
              <a:latin typeface="Public Sans"/>
              <a:ea typeface="Public Sans"/>
              <a:cs typeface="Public Sans"/>
              <a:sym typeface="Public Sans"/>
            </a:endParaRPr>
          </a:p>
          <a:p>
            <a:pPr marL="310333" lvl="1" indent="-155167">
              <a:spcBef>
                <a:spcPts val="500"/>
              </a:spcBef>
              <a:buSzPts val="2874"/>
              <a:buFont typeface="Public Sans"/>
              <a:buChar char="•"/>
            </a:pPr>
            <a:r>
              <a:rPr lang="en-US" sz="1437">
                <a:latin typeface="Public Sans"/>
                <a:ea typeface="Public Sans"/>
                <a:cs typeface="Public Sans"/>
                <a:sym typeface="Public Sans"/>
              </a:rPr>
              <a:t>Current lab space for Life Sciences is </a:t>
            </a:r>
            <a:r>
              <a:rPr lang="en-US" sz="1437" b="1">
                <a:latin typeface="Public Sans"/>
                <a:ea typeface="Public Sans"/>
                <a:cs typeface="Public Sans"/>
                <a:sym typeface="Public Sans"/>
              </a:rPr>
              <a:t>3M sq. ft. </a:t>
            </a:r>
            <a:r>
              <a:rPr lang="en-US" sz="1437">
                <a:latin typeface="Public Sans"/>
                <a:ea typeface="Public Sans"/>
                <a:cs typeface="Public Sans"/>
                <a:sym typeface="Public Sans"/>
              </a:rPr>
              <a:t>with another </a:t>
            </a:r>
            <a:r>
              <a:rPr lang="en-US" sz="1437" b="1">
                <a:latin typeface="Public Sans"/>
                <a:ea typeface="Public Sans"/>
                <a:cs typeface="Public Sans"/>
                <a:sym typeface="Public Sans"/>
              </a:rPr>
              <a:t>1M</a:t>
            </a:r>
            <a:r>
              <a:rPr lang="en-US" sz="1437">
                <a:latin typeface="Public Sans"/>
                <a:ea typeface="Public Sans"/>
                <a:cs typeface="Public Sans"/>
                <a:sym typeface="Public Sans"/>
              </a:rPr>
              <a:t> in development</a:t>
            </a:r>
            <a:endParaRPr sz="1437">
              <a:latin typeface="Public Sans"/>
              <a:ea typeface="Public Sans"/>
              <a:cs typeface="Public Sans"/>
              <a:sym typeface="Public Sans"/>
            </a:endParaRPr>
          </a:p>
          <a:p>
            <a:pPr marL="310333" lvl="1" indent="-155167">
              <a:spcBef>
                <a:spcPts val="500"/>
              </a:spcBef>
              <a:buSzPts val="2874"/>
              <a:buFont typeface="Public Sans"/>
              <a:buChar char="•"/>
            </a:pPr>
            <a:r>
              <a:rPr lang="en-US" sz="1437">
                <a:latin typeface="Public Sans"/>
                <a:ea typeface="Public Sans"/>
                <a:cs typeface="Public Sans"/>
                <a:sym typeface="Public Sans"/>
              </a:rPr>
              <a:t>The Region is participating in </a:t>
            </a:r>
            <a:r>
              <a:rPr lang="en-US" sz="1437" b="1">
                <a:latin typeface="Public Sans"/>
                <a:ea typeface="Public Sans"/>
                <a:cs typeface="Public Sans"/>
                <a:sym typeface="Public Sans"/>
              </a:rPr>
              <a:t>over 150</a:t>
            </a:r>
            <a:r>
              <a:rPr lang="en-US" sz="1437">
                <a:latin typeface="Public Sans"/>
                <a:ea typeface="Public Sans"/>
                <a:cs typeface="Public Sans"/>
                <a:sym typeface="Public Sans"/>
              </a:rPr>
              <a:t> active clinical trials in Precision Medicine</a:t>
            </a:r>
            <a:endParaRPr sz="1437">
              <a:latin typeface="Public Sans"/>
              <a:ea typeface="Public Sans"/>
              <a:cs typeface="Public Sans"/>
              <a:sym typeface="Public Sans"/>
            </a:endParaRPr>
          </a:p>
          <a:p>
            <a:pPr marL="457200">
              <a:lnSpc>
                <a:spcPct val="120007"/>
              </a:lnSpc>
              <a:spcBef>
                <a:spcPts val="500"/>
              </a:spcBef>
            </a:pPr>
            <a:endParaRPr sz="1437"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26" name="Google Shape;126;p6"/>
          <p:cNvSpPr txBox="1"/>
          <p:nvPr/>
        </p:nvSpPr>
        <p:spPr>
          <a:xfrm>
            <a:off x="361447" y="1739035"/>
            <a:ext cx="4953300" cy="561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7000"/>
              </a:lnSpc>
            </a:pPr>
            <a:r>
              <a:rPr lang="en-US" sz="1437" b="1">
                <a:solidFill>
                  <a:srgbClr val="327A93"/>
                </a:solidFill>
                <a:latin typeface="Public Sans"/>
                <a:ea typeface="Public Sans"/>
                <a:cs typeface="Public Sans"/>
                <a:sym typeface="Public Sans"/>
              </a:rPr>
              <a:t>The Greater Philadelphia Region was </a:t>
            </a:r>
            <a:endParaRPr sz="900">
              <a:solidFill>
                <a:srgbClr val="327A93"/>
              </a:solidFill>
            </a:endParaRPr>
          </a:p>
          <a:p>
            <a:pPr>
              <a:lnSpc>
                <a:spcPct val="127000"/>
              </a:lnSpc>
            </a:pPr>
            <a:r>
              <a:rPr lang="en-US" sz="1437" b="1">
                <a:solidFill>
                  <a:srgbClr val="327A93"/>
                </a:solidFill>
                <a:latin typeface="Public Sans"/>
                <a:ea typeface="Public Sans"/>
                <a:cs typeface="Public Sans"/>
                <a:sym typeface="Public Sans"/>
              </a:rPr>
              <a:t>designated as an EDA Tech Hub for a reason</a:t>
            </a:r>
            <a:r>
              <a:rPr lang="en-US" sz="1437" b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.</a:t>
            </a:r>
            <a:endParaRPr sz="900"/>
          </a:p>
        </p:txBody>
      </p:sp>
      <p:sp>
        <p:nvSpPr>
          <p:cNvPr id="127" name="Google Shape;127;p6"/>
          <p:cNvSpPr txBox="1"/>
          <p:nvPr/>
        </p:nvSpPr>
        <p:spPr>
          <a:xfrm>
            <a:off x="5952027" y="4758102"/>
            <a:ext cx="2677623" cy="896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7064"/>
              </a:lnSpc>
            </a:pPr>
            <a:r>
              <a:rPr lang="en-US" sz="787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This January, Aissam Dam, an eleven-year-old boy, was the first person to receive gene therapy in the U.S. for congenital deafness from the </a:t>
            </a:r>
            <a:r>
              <a:rPr lang="en-US" sz="787" u="sng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Children’s Hospital of Philadelphia</a:t>
            </a:r>
            <a:r>
              <a:rPr lang="en-US" sz="787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, allowing him to hear. </a:t>
            </a:r>
            <a:endParaRPr sz="900"/>
          </a:p>
          <a:p>
            <a:pPr>
              <a:lnSpc>
                <a:spcPct val="231893"/>
              </a:lnSpc>
            </a:pPr>
            <a:endParaRPr sz="787">
              <a:solidFill>
                <a:srgbClr val="000000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28" name="Google Shape;128;p6"/>
          <p:cNvSpPr/>
          <p:nvPr/>
        </p:nvSpPr>
        <p:spPr>
          <a:xfrm>
            <a:off x="5952027" y="1358881"/>
            <a:ext cx="2556846" cy="3189184"/>
          </a:xfrm>
          <a:custGeom>
            <a:avLst/>
            <a:gdLst/>
            <a:ahLst/>
            <a:cxnLst/>
            <a:rect l="l" t="t" r="r" b="b"/>
            <a:pathLst>
              <a:path w="5113692" h="6378368" extrusionOk="0">
                <a:moveTo>
                  <a:pt x="0" y="0"/>
                </a:moveTo>
                <a:lnTo>
                  <a:pt x="5113692" y="0"/>
                </a:lnTo>
                <a:lnTo>
                  <a:pt x="5113692" y="6378368"/>
                </a:lnTo>
                <a:lnTo>
                  <a:pt x="0" y="63783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6"/>
          <p:cNvSpPr txBox="1"/>
          <p:nvPr/>
        </p:nvSpPr>
        <p:spPr>
          <a:xfrm>
            <a:off x="212550" y="5664438"/>
            <a:ext cx="3400950" cy="43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7064"/>
              </a:lnSpc>
            </a:pPr>
            <a:r>
              <a:rPr lang="en-US" sz="787">
                <a:latin typeface="Public Sans"/>
                <a:ea typeface="Public Sans"/>
                <a:cs typeface="Public Sans"/>
                <a:sym typeface="Public Sans"/>
              </a:rPr>
              <a:t>Source: </a:t>
            </a:r>
            <a:r>
              <a:rPr lang="en-US" sz="787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Th</a:t>
            </a:r>
            <a:r>
              <a:rPr lang="en-US" sz="787">
                <a:latin typeface="Public Sans"/>
                <a:ea typeface="Public Sans"/>
                <a:cs typeface="Public Sans"/>
                <a:sym typeface="Public Sans"/>
              </a:rPr>
              <a:t>e Chamber of Commerce for Greater Philadelphia</a:t>
            </a:r>
            <a:endParaRPr sz="900"/>
          </a:p>
          <a:p>
            <a:pPr>
              <a:lnSpc>
                <a:spcPct val="231893"/>
              </a:lnSpc>
            </a:pPr>
            <a:endParaRPr sz="787">
              <a:solidFill>
                <a:srgbClr val="000000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Custom 3">
      <a:dk1>
        <a:srgbClr val="000000"/>
      </a:dk1>
      <a:lt1>
        <a:sysClr val="window" lastClr="FFFFFF"/>
      </a:lt1>
      <a:dk2>
        <a:srgbClr val="000000"/>
      </a:dk2>
      <a:lt2>
        <a:srgbClr val="CAF278"/>
      </a:lt2>
      <a:accent1>
        <a:srgbClr val="748E38"/>
      </a:accent1>
      <a:accent2>
        <a:srgbClr val="4E8997"/>
      </a:accent2>
      <a:accent3>
        <a:srgbClr val="B0862C"/>
      </a:accent3>
      <a:accent4>
        <a:srgbClr val="605165"/>
      </a:accent4>
      <a:accent5>
        <a:srgbClr val="CF371E"/>
      </a:accent5>
      <a:accent6>
        <a:srgbClr val="DD7B29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C1FB5465FA4ABFDE909F6DCBA0D6" ma:contentTypeVersion="18" ma:contentTypeDescription="Create a new document." ma:contentTypeScope="" ma:versionID="ebda0d2ef96ae05f5c85bd2e6fd462b7">
  <xsd:schema xmlns:xsd="http://www.w3.org/2001/XMLSchema" xmlns:xs="http://www.w3.org/2001/XMLSchema" xmlns:p="http://schemas.microsoft.com/office/2006/metadata/properties" xmlns:ns2="5be8fbed-f4c6-4a9e-b020-281fc2297dc1" xmlns:ns3="406ad6ff-defb-40bf-ac48-0f2ebac563cb" targetNamespace="http://schemas.microsoft.com/office/2006/metadata/properties" ma:root="true" ma:fieldsID="c6df356ae2345c0fd1f3d1f124b07bd5" ns2:_="" ns3:_="">
    <xsd:import namespace="5be8fbed-f4c6-4a9e-b020-281fc2297dc1"/>
    <xsd:import namespace="406ad6ff-defb-40bf-ac48-0f2ebac563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e8fbed-f4c6-4a9e-b020-281fc2297d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dc30ea6e-749b-4ea3-9866-ff774d09b4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6ad6ff-defb-40bf-ac48-0f2ebac563c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3296164-29d6-4d4f-8c72-a6729401bd11}" ma:internalName="TaxCatchAll" ma:showField="CatchAllData" ma:web="406ad6ff-defb-40bf-ac48-0f2ebac563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06ad6ff-defb-40bf-ac48-0f2ebac563cb">
      <UserInfo>
        <DisplayName>Mark Trabbold</DisplayName>
        <AccountId>44</AccountId>
        <AccountType/>
      </UserInfo>
      <UserInfo>
        <DisplayName>Anthony P. Green</DisplayName>
        <AccountId>37</AccountId>
        <AccountType/>
      </UserInfo>
      <UserInfo>
        <DisplayName>Michelle Atherton</DisplayName>
        <AccountId>441</AccountId>
        <AccountType/>
      </UserInfo>
      <UserInfo>
        <DisplayName>Kate Srinivasan</DisplayName>
        <AccountId>62</AccountId>
        <AccountType/>
      </UserInfo>
      <UserInfo>
        <DisplayName>Saniah Johnson</DisplayName>
        <AccountId>433</AccountId>
        <AccountType/>
      </UserInfo>
      <UserInfo>
        <DisplayName>Calan Wilson</DisplayName>
        <AccountId>447</AccountId>
        <AccountType/>
      </UserInfo>
      <UserInfo>
        <DisplayName>Margaret Bradley</DisplayName>
        <AccountId>13</AccountId>
        <AccountType/>
      </UserInfo>
      <UserInfo>
        <DisplayName>Agnes Levandowski</DisplayName>
        <AccountId>32</AccountId>
        <AccountType/>
      </UserInfo>
    </SharedWithUsers>
    <lcf76f155ced4ddcb4097134ff3c332f xmlns="5be8fbed-f4c6-4a9e-b020-281fc2297dc1">
      <Terms xmlns="http://schemas.microsoft.com/office/infopath/2007/PartnerControls"/>
    </lcf76f155ced4ddcb4097134ff3c332f>
    <TaxCatchAll xmlns="406ad6ff-defb-40bf-ac48-0f2ebac563c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3BAF1E-8BB1-4C7A-9204-E500DDA836FE}">
  <ds:schemaRefs>
    <ds:schemaRef ds:uri="406ad6ff-defb-40bf-ac48-0f2ebac563cb"/>
    <ds:schemaRef ds:uri="5be8fbed-f4c6-4a9e-b020-281fc2297dc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DB19B8A-9894-4BB4-8D4F-5D486F2C4D2C}">
  <ds:schemaRefs>
    <ds:schemaRef ds:uri="406ad6ff-defb-40bf-ac48-0f2ebac563cb"/>
    <ds:schemaRef ds:uri="5be8fbed-f4c6-4a9e-b020-281fc2297dc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AB1A46E-E97A-4745-A03D-2255FB16796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1549</Words>
  <Application>Microsoft Office PowerPoint</Application>
  <PresentationFormat>On-screen Show (4:3)</PresentationFormat>
  <Paragraphs>294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Calibri</vt:lpstr>
      <vt:lpstr>Century Gothic</vt:lpstr>
      <vt:lpstr>Merriweather</vt:lpstr>
      <vt:lpstr>Ole</vt:lpstr>
      <vt:lpstr>Public Sans</vt:lpstr>
      <vt:lpstr>Tahoma</vt:lpstr>
      <vt:lpstr>Wingdings</vt:lpstr>
      <vt:lpstr>2_Custom Design</vt:lpstr>
      <vt:lpstr>3_Custom Design</vt:lpstr>
      <vt:lpstr>1_Custom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Sriadibhatia, Sri</dc:creator>
  <cp:lastModifiedBy>Michelle Atherton</cp:lastModifiedBy>
  <cp:revision>2</cp:revision>
  <cp:lastPrinted>2022-06-02T19:33:24Z</cp:lastPrinted>
  <dcterms:created xsi:type="dcterms:W3CDTF">2014-10-27T16:44:43Z</dcterms:created>
  <dcterms:modified xsi:type="dcterms:W3CDTF">2024-06-07T18:26:27Z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0x01010000B2C1FB5465FA4ABFDE909F6DCBA0D6</vt:lpwstr>
  </property>
  <property fmtid="{D5CDD505-2E9C-101B-9397-08002B2CF9AE}" pid="3" name="Order">
    <vt:r8>278200</vt:r8>
  </property>
  <property fmtid="{D5CDD505-2E9C-101B-9397-08002B2CF9AE}" pid="4" name="MediaServiceImageTags">
    <vt:lpwstr/>
  </property>
</Properties>
</file>