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74" r:id="rId3"/>
    <p:sldId id="257" r:id="rId4"/>
    <p:sldId id="259" r:id="rId5"/>
    <p:sldId id="273" r:id="rId6"/>
    <p:sldId id="260" r:id="rId7"/>
    <p:sldId id="261" r:id="rId8"/>
    <p:sldId id="265" r:id="rId9"/>
    <p:sldId id="263" r:id="rId10"/>
    <p:sldId id="264" r:id="rId11"/>
    <p:sldId id="266" r:id="rId12"/>
    <p:sldId id="275" r:id="rId13"/>
    <p:sldId id="262" r:id="rId14"/>
    <p:sldId id="267" r:id="rId15"/>
    <p:sldId id="268" r:id="rId16"/>
    <p:sldId id="271" r:id="rId17"/>
    <p:sldId id="269" r:id="rId18"/>
    <p:sldId id="272" r:id="rId19"/>
    <p:sldId id="270"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8" userDrawn="1">
          <p15:clr>
            <a:srgbClr val="A4A3A4"/>
          </p15:clr>
        </p15:guide>
        <p15:guide id="2" orient="horz" pos="2256" userDrawn="1">
          <p15:clr>
            <a:srgbClr val="A4A3A4"/>
          </p15:clr>
        </p15:guide>
        <p15:guide id="3" pos="2880" userDrawn="1">
          <p15:clr>
            <a:srgbClr val="A4A3A4"/>
          </p15:clr>
        </p15:guide>
        <p15:guide id="4" orient="horz" pos="3696" userDrawn="1">
          <p15:clr>
            <a:srgbClr val="A4A3A4"/>
          </p15:clr>
        </p15:guide>
        <p15:guide id="5" orient="horz" pos="34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n Lawrence" initials="BL" lastIdx="1" clrIdx="0">
    <p:extLst>
      <p:ext uri="{19B8F6BF-5375-455C-9EA6-DF929625EA0E}">
        <p15:presenceInfo xmlns:p15="http://schemas.microsoft.com/office/powerpoint/2012/main" userId="S::brendan.lawrence@sep.benfranklin.org::71907990-4e25-43e8-9f9a-6ef6bcdeb6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79" d="100"/>
          <a:sy n="79" d="100"/>
        </p:scale>
        <p:origin x="990" y="96"/>
      </p:cViewPr>
      <p:guideLst>
        <p:guide orient="horz" pos="1608"/>
        <p:guide orient="horz" pos="2256"/>
        <p:guide pos="2880"/>
        <p:guide orient="horz" pos="3696"/>
        <p:guide orient="horz" pos="3456"/>
      </p:guideLst>
    </p:cSldViewPr>
  </p:slideViewPr>
  <p:notesTextViewPr>
    <p:cViewPr>
      <p:scale>
        <a:sx n="1" d="1"/>
        <a:sy n="1" d="1"/>
      </p:scale>
      <p:origin x="0" y="0"/>
    </p:cViewPr>
  </p:notesTextViewPr>
  <p:notesViewPr>
    <p:cSldViewPr snapToGrid="0">
      <p:cViewPr varScale="1">
        <p:scale>
          <a:sx n="53" d="100"/>
          <a:sy n="53" d="100"/>
        </p:scale>
        <p:origin x="27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BECDC1-2503-4904-97E8-E48C7F485055}" type="doc">
      <dgm:prSet loTypeId="urn:microsoft.com/office/officeart/2005/8/layout/chevron1" loCatId="process" qsTypeId="urn:microsoft.com/office/officeart/2005/8/quickstyle/simple1" qsCatId="simple" csTypeId="urn:microsoft.com/office/officeart/2005/8/colors/accent1_2" csCatId="accent1" phldr="1"/>
      <dgm:spPr/>
    </dgm:pt>
    <dgm:pt modelId="{6CF4F311-CDF0-4550-B214-FB8FD455AD6C}">
      <dgm:prSet phldrT="[Text]"/>
      <dgm:spPr/>
      <dgm:t>
        <a:bodyPr/>
        <a:lstStyle/>
        <a:p>
          <a:r>
            <a:rPr lang="en-US" dirty="0"/>
            <a:t>Identified</a:t>
          </a:r>
        </a:p>
      </dgm:t>
    </dgm:pt>
    <dgm:pt modelId="{2EA1D6C1-772C-4EBB-8E57-461442F24766}" type="parTrans" cxnId="{8115F700-3434-4BE4-A2A7-4ED2A9D8E3AC}">
      <dgm:prSet/>
      <dgm:spPr/>
      <dgm:t>
        <a:bodyPr/>
        <a:lstStyle/>
        <a:p>
          <a:endParaRPr lang="en-US"/>
        </a:p>
      </dgm:t>
    </dgm:pt>
    <dgm:pt modelId="{6CDEAB23-52A0-46E1-BB54-3839C3269EE1}" type="sibTrans" cxnId="{8115F700-3434-4BE4-A2A7-4ED2A9D8E3AC}">
      <dgm:prSet/>
      <dgm:spPr/>
      <dgm:t>
        <a:bodyPr/>
        <a:lstStyle/>
        <a:p>
          <a:endParaRPr lang="en-US"/>
        </a:p>
      </dgm:t>
    </dgm:pt>
    <dgm:pt modelId="{276B51E0-EF4E-4029-907C-FDD0113906CF}">
      <dgm:prSet phldrT="[Text]"/>
      <dgm:spPr/>
      <dgm:t>
        <a:bodyPr/>
        <a:lstStyle/>
        <a:p>
          <a:r>
            <a:rPr lang="en-US" dirty="0"/>
            <a:t>Contacted</a:t>
          </a:r>
        </a:p>
      </dgm:t>
    </dgm:pt>
    <dgm:pt modelId="{20103AB0-FE2A-4E87-89A3-A9F4ED2EEA10}" type="parTrans" cxnId="{E34969C5-4A53-4FEC-8565-644B625D3EAA}">
      <dgm:prSet/>
      <dgm:spPr/>
      <dgm:t>
        <a:bodyPr/>
        <a:lstStyle/>
        <a:p>
          <a:endParaRPr lang="en-US"/>
        </a:p>
      </dgm:t>
    </dgm:pt>
    <dgm:pt modelId="{78824AEE-B60B-405D-93BA-B0F084749BA5}" type="sibTrans" cxnId="{E34969C5-4A53-4FEC-8565-644B625D3EAA}">
      <dgm:prSet/>
      <dgm:spPr/>
      <dgm:t>
        <a:bodyPr/>
        <a:lstStyle/>
        <a:p>
          <a:endParaRPr lang="en-US"/>
        </a:p>
      </dgm:t>
    </dgm:pt>
    <dgm:pt modelId="{9184511D-1A88-4710-8A31-FA5499FABF36}">
      <dgm:prSet phldrT="[Text]"/>
      <dgm:spPr/>
      <dgm:t>
        <a:bodyPr/>
        <a:lstStyle/>
        <a:p>
          <a:r>
            <a:rPr lang="en-US" dirty="0"/>
            <a:t>Demo</a:t>
          </a:r>
        </a:p>
      </dgm:t>
    </dgm:pt>
    <dgm:pt modelId="{9E6EAADF-3237-464A-89C4-1154B501D977}" type="parTrans" cxnId="{5A8579D3-68B8-4787-A0FC-01C5ECF5D4A2}">
      <dgm:prSet/>
      <dgm:spPr/>
      <dgm:t>
        <a:bodyPr/>
        <a:lstStyle/>
        <a:p>
          <a:endParaRPr lang="en-US"/>
        </a:p>
      </dgm:t>
    </dgm:pt>
    <dgm:pt modelId="{76CBE491-FCC8-40E5-A4CC-34B8DD13C6DE}" type="sibTrans" cxnId="{5A8579D3-68B8-4787-A0FC-01C5ECF5D4A2}">
      <dgm:prSet/>
      <dgm:spPr/>
      <dgm:t>
        <a:bodyPr/>
        <a:lstStyle/>
        <a:p>
          <a:endParaRPr lang="en-US"/>
        </a:p>
      </dgm:t>
    </dgm:pt>
    <dgm:pt modelId="{9DD09704-23F8-4D2D-AAC0-FD2AC7A13F46}">
      <dgm:prSet phldrT="[Text]"/>
      <dgm:spPr/>
      <dgm:t>
        <a:bodyPr/>
        <a:lstStyle/>
        <a:p>
          <a:r>
            <a:rPr lang="en-US" dirty="0"/>
            <a:t>In Contract</a:t>
          </a:r>
        </a:p>
      </dgm:t>
    </dgm:pt>
    <dgm:pt modelId="{F8FBA1AA-705C-42DA-82AB-0F74539FA85B}" type="parTrans" cxnId="{ACD396E4-44B6-4C70-829B-9BE47C330C2F}">
      <dgm:prSet/>
      <dgm:spPr/>
      <dgm:t>
        <a:bodyPr/>
        <a:lstStyle/>
        <a:p>
          <a:endParaRPr lang="en-US"/>
        </a:p>
      </dgm:t>
    </dgm:pt>
    <dgm:pt modelId="{F2801B8C-F163-4A03-B72A-3499156B96CC}" type="sibTrans" cxnId="{ACD396E4-44B6-4C70-829B-9BE47C330C2F}">
      <dgm:prSet/>
      <dgm:spPr/>
      <dgm:t>
        <a:bodyPr/>
        <a:lstStyle/>
        <a:p>
          <a:endParaRPr lang="en-US"/>
        </a:p>
      </dgm:t>
    </dgm:pt>
    <dgm:pt modelId="{A4B983B7-599C-4060-83B1-CCE44BF22842}">
      <dgm:prSet phldrT="[Text]"/>
      <dgm:spPr/>
      <dgm:t>
        <a:bodyPr/>
        <a:lstStyle/>
        <a:p>
          <a:r>
            <a:rPr lang="en-US" dirty="0"/>
            <a:t>To Be Deployed</a:t>
          </a:r>
        </a:p>
      </dgm:t>
    </dgm:pt>
    <dgm:pt modelId="{87177EBC-0753-4091-97F8-8993D762E8D5}" type="parTrans" cxnId="{6B91D0F3-740E-46F0-AF7A-37E4F8801CAE}">
      <dgm:prSet/>
      <dgm:spPr/>
      <dgm:t>
        <a:bodyPr/>
        <a:lstStyle/>
        <a:p>
          <a:endParaRPr lang="en-US"/>
        </a:p>
      </dgm:t>
    </dgm:pt>
    <dgm:pt modelId="{DC795438-708B-493A-B956-C4F05E6B99E5}" type="sibTrans" cxnId="{6B91D0F3-740E-46F0-AF7A-37E4F8801CAE}">
      <dgm:prSet/>
      <dgm:spPr/>
      <dgm:t>
        <a:bodyPr/>
        <a:lstStyle/>
        <a:p>
          <a:endParaRPr lang="en-US"/>
        </a:p>
      </dgm:t>
    </dgm:pt>
    <dgm:pt modelId="{C5AB79A0-351C-41BE-BD67-B474DEDABF6D}" type="pres">
      <dgm:prSet presAssocID="{97BECDC1-2503-4904-97E8-E48C7F485055}" presName="Name0" presStyleCnt="0">
        <dgm:presLayoutVars>
          <dgm:dir/>
          <dgm:animLvl val="lvl"/>
          <dgm:resizeHandles val="exact"/>
        </dgm:presLayoutVars>
      </dgm:prSet>
      <dgm:spPr/>
    </dgm:pt>
    <dgm:pt modelId="{E54FFCF0-3171-4017-8860-5A4EC5967783}" type="pres">
      <dgm:prSet presAssocID="{6CF4F311-CDF0-4550-B214-FB8FD455AD6C}" presName="parTxOnly" presStyleLbl="node1" presStyleIdx="0" presStyleCnt="5">
        <dgm:presLayoutVars>
          <dgm:chMax val="0"/>
          <dgm:chPref val="0"/>
          <dgm:bulletEnabled val="1"/>
        </dgm:presLayoutVars>
      </dgm:prSet>
      <dgm:spPr/>
    </dgm:pt>
    <dgm:pt modelId="{F2ECBD3F-8B7C-4449-8C0D-7A349291916D}" type="pres">
      <dgm:prSet presAssocID="{6CDEAB23-52A0-46E1-BB54-3839C3269EE1}" presName="parTxOnlySpace" presStyleCnt="0"/>
      <dgm:spPr/>
    </dgm:pt>
    <dgm:pt modelId="{DC84B351-2355-43C3-9C72-67E57C7526A1}" type="pres">
      <dgm:prSet presAssocID="{276B51E0-EF4E-4029-907C-FDD0113906CF}" presName="parTxOnly" presStyleLbl="node1" presStyleIdx="1" presStyleCnt="5">
        <dgm:presLayoutVars>
          <dgm:chMax val="0"/>
          <dgm:chPref val="0"/>
          <dgm:bulletEnabled val="1"/>
        </dgm:presLayoutVars>
      </dgm:prSet>
      <dgm:spPr/>
    </dgm:pt>
    <dgm:pt modelId="{BB955914-36A8-444E-89CC-43A19D61D6D8}" type="pres">
      <dgm:prSet presAssocID="{78824AEE-B60B-405D-93BA-B0F084749BA5}" presName="parTxOnlySpace" presStyleCnt="0"/>
      <dgm:spPr/>
    </dgm:pt>
    <dgm:pt modelId="{1DF4F243-599C-4C44-8096-FC1E3C2D6870}" type="pres">
      <dgm:prSet presAssocID="{9184511D-1A88-4710-8A31-FA5499FABF36}" presName="parTxOnly" presStyleLbl="node1" presStyleIdx="2" presStyleCnt="5">
        <dgm:presLayoutVars>
          <dgm:chMax val="0"/>
          <dgm:chPref val="0"/>
          <dgm:bulletEnabled val="1"/>
        </dgm:presLayoutVars>
      </dgm:prSet>
      <dgm:spPr/>
    </dgm:pt>
    <dgm:pt modelId="{1EEEF3F0-72A5-4DA0-A67C-2DB36F96ABAD}" type="pres">
      <dgm:prSet presAssocID="{76CBE491-FCC8-40E5-A4CC-34B8DD13C6DE}" presName="parTxOnlySpace" presStyleCnt="0"/>
      <dgm:spPr/>
    </dgm:pt>
    <dgm:pt modelId="{46335CBA-B109-4CCF-84D5-BCA4BCA9C673}" type="pres">
      <dgm:prSet presAssocID="{9DD09704-23F8-4D2D-AAC0-FD2AC7A13F46}" presName="parTxOnly" presStyleLbl="node1" presStyleIdx="3" presStyleCnt="5">
        <dgm:presLayoutVars>
          <dgm:chMax val="0"/>
          <dgm:chPref val="0"/>
          <dgm:bulletEnabled val="1"/>
        </dgm:presLayoutVars>
      </dgm:prSet>
      <dgm:spPr/>
    </dgm:pt>
    <dgm:pt modelId="{168FD652-6754-4CE4-AD32-E908CC63E984}" type="pres">
      <dgm:prSet presAssocID="{F2801B8C-F163-4A03-B72A-3499156B96CC}" presName="parTxOnlySpace" presStyleCnt="0"/>
      <dgm:spPr/>
    </dgm:pt>
    <dgm:pt modelId="{FEE608C0-2259-4D98-BA67-DA0732F19AF5}" type="pres">
      <dgm:prSet presAssocID="{A4B983B7-599C-4060-83B1-CCE44BF22842}" presName="parTxOnly" presStyleLbl="node1" presStyleIdx="4" presStyleCnt="5">
        <dgm:presLayoutVars>
          <dgm:chMax val="0"/>
          <dgm:chPref val="0"/>
          <dgm:bulletEnabled val="1"/>
        </dgm:presLayoutVars>
      </dgm:prSet>
      <dgm:spPr/>
    </dgm:pt>
  </dgm:ptLst>
  <dgm:cxnLst>
    <dgm:cxn modelId="{D3387300-137D-4D5A-B347-691A8BA0ED06}" type="presOf" srcId="{A4B983B7-599C-4060-83B1-CCE44BF22842}" destId="{FEE608C0-2259-4D98-BA67-DA0732F19AF5}" srcOrd="0" destOrd="0" presId="urn:microsoft.com/office/officeart/2005/8/layout/chevron1"/>
    <dgm:cxn modelId="{8115F700-3434-4BE4-A2A7-4ED2A9D8E3AC}" srcId="{97BECDC1-2503-4904-97E8-E48C7F485055}" destId="{6CF4F311-CDF0-4550-B214-FB8FD455AD6C}" srcOrd="0" destOrd="0" parTransId="{2EA1D6C1-772C-4EBB-8E57-461442F24766}" sibTransId="{6CDEAB23-52A0-46E1-BB54-3839C3269EE1}"/>
    <dgm:cxn modelId="{F02BAD29-E468-4330-B051-87D98D0F3DA4}" type="presOf" srcId="{6CF4F311-CDF0-4550-B214-FB8FD455AD6C}" destId="{E54FFCF0-3171-4017-8860-5A4EC5967783}" srcOrd="0" destOrd="0" presId="urn:microsoft.com/office/officeart/2005/8/layout/chevron1"/>
    <dgm:cxn modelId="{3CF46498-37DE-424A-AC95-DD1ABD4AC17F}" type="presOf" srcId="{9DD09704-23F8-4D2D-AAC0-FD2AC7A13F46}" destId="{46335CBA-B109-4CCF-84D5-BCA4BCA9C673}" srcOrd="0" destOrd="0" presId="urn:microsoft.com/office/officeart/2005/8/layout/chevron1"/>
    <dgm:cxn modelId="{E34969C5-4A53-4FEC-8565-644B625D3EAA}" srcId="{97BECDC1-2503-4904-97E8-E48C7F485055}" destId="{276B51E0-EF4E-4029-907C-FDD0113906CF}" srcOrd="1" destOrd="0" parTransId="{20103AB0-FE2A-4E87-89A3-A9F4ED2EEA10}" sibTransId="{78824AEE-B60B-405D-93BA-B0F084749BA5}"/>
    <dgm:cxn modelId="{5A8579D3-68B8-4787-A0FC-01C5ECF5D4A2}" srcId="{97BECDC1-2503-4904-97E8-E48C7F485055}" destId="{9184511D-1A88-4710-8A31-FA5499FABF36}" srcOrd="2" destOrd="0" parTransId="{9E6EAADF-3237-464A-89C4-1154B501D977}" sibTransId="{76CBE491-FCC8-40E5-A4CC-34B8DD13C6DE}"/>
    <dgm:cxn modelId="{1D71F4D4-CD5C-4C34-A774-81DAF54FFCD8}" type="presOf" srcId="{9184511D-1A88-4710-8A31-FA5499FABF36}" destId="{1DF4F243-599C-4C44-8096-FC1E3C2D6870}" srcOrd="0" destOrd="0" presId="urn:microsoft.com/office/officeart/2005/8/layout/chevron1"/>
    <dgm:cxn modelId="{ACD396E4-44B6-4C70-829B-9BE47C330C2F}" srcId="{97BECDC1-2503-4904-97E8-E48C7F485055}" destId="{9DD09704-23F8-4D2D-AAC0-FD2AC7A13F46}" srcOrd="3" destOrd="0" parTransId="{F8FBA1AA-705C-42DA-82AB-0F74539FA85B}" sibTransId="{F2801B8C-F163-4A03-B72A-3499156B96CC}"/>
    <dgm:cxn modelId="{88A6BBEC-D3B0-41AA-A714-B716BE52E4C8}" type="presOf" srcId="{276B51E0-EF4E-4029-907C-FDD0113906CF}" destId="{DC84B351-2355-43C3-9C72-67E57C7526A1}" srcOrd="0" destOrd="0" presId="urn:microsoft.com/office/officeart/2005/8/layout/chevron1"/>
    <dgm:cxn modelId="{A9CD6FEE-A860-43A4-9327-4842F52F2B69}" type="presOf" srcId="{97BECDC1-2503-4904-97E8-E48C7F485055}" destId="{C5AB79A0-351C-41BE-BD67-B474DEDABF6D}" srcOrd="0" destOrd="0" presId="urn:microsoft.com/office/officeart/2005/8/layout/chevron1"/>
    <dgm:cxn modelId="{6B91D0F3-740E-46F0-AF7A-37E4F8801CAE}" srcId="{97BECDC1-2503-4904-97E8-E48C7F485055}" destId="{A4B983B7-599C-4060-83B1-CCE44BF22842}" srcOrd="4" destOrd="0" parTransId="{87177EBC-0753-4091-97F8-8993D762E8D5}" sibTransId="{DC795438-708B-493A-B956-C4F05E6B99E5}"/>
    <dgm:cxn modelId="{79CD6845-FBA4-4EDE-B12B-8A8E212C7F22}" type="presParOf" srcId="{C5AB79A0-351C-41BE-BD67-B474DEDABF6D}" destId="{E54FFCF0-3171-4017-8860-5A4EC5967783}" srcOrd="0" destOrd="0" presId="urn:microsoft.com/office/officeart/2005/8/layout/chevron1"/>
    <dgm:cxn modelId="{C9165F65-42C4-45CA-86CD-5EEB1665159D}" type="presParOf" srcId="{C5AB79A0-351C-41BE-BD67-B474DEDABF6D}" destId="{F2ECBD3F-8B7C-4449-8C0D-7A349291916D}" srcOrd="1" destOrd="0" presId="urn:microsoft.com/office/officeart/2005/8/layout/chevron1"/>
    <dgm:cxn modelId="{DE0DB740-E33F-4FF9-AFD5-C22040F835F3}" type="presParOf" srcId="{C5AB79A0-351C-41BE-BD67-B474DEDABF6D}" destId="{DC84B351-2355-43C3-9C72-67E57C7526A1}" srcOrd="2" destOrd="0" presId="urn:microsoft.com/office/officeart/2005/8/layout/chevron1"/>
    <dgm:cxn modelId="{5F8EDA4B-DC04-4261-B652-E5FAEE046A0B}" type="presParOf" srcId="{C5AB79A0-351C-41BE-BD67-B474DEDABF6D}" destId="{BB955914-36A8-444E-89CC-43A19D61D6D8}" srcOrd="3" destOrd="0" presId="urn:microsoft.com/office/officeart/2005/8/layout/chevron1"/>
    <dgm:cxn modelId="{D07AE264-E878-455D-A5C9-0EC0140CE19D}" type="presParOf" srcId="{C5AB79A0-351C-41BE-BD67-B474DEDABF6D}" destId="{1DF4F243-599C-4C44-8096-FC1E3C2D6870}" srcOrd="4" destOrd="0" presId="urn:microsoft.com/office/officeart/2005/8/layout/chevron1"/>
    <dgm:cxn modelId="{069AF7F6-BC71-4591-B95C-EB675374D60E}" type="presParOf" srcId="{C5AB79A0-351C-41BE-BD67-B474DEDABF6D}" destId="{1EEEF3F0-72A5-4DA0-A67C-2DB36F96ABAD}" srcOrd="5" destOrd="0" presId="urn:microsoft.com/office/officeart/2005/8/layout/chevron1"/>
    <dgm:cxn modelId="{00964C72-3D4C-4960-98DD-252CE8BCA5F0}" type="presParOf" srcId="{C5AB79A0-351C-41BE-BD67-B474DEDABF6D}" destId="{46335CBA-B109-4CCF-84D5-BCA4BCA9C673}" srcOrd="6" destOrd="0" presId="urn:microsoft.com/office/officeart/2005/8/layout/chevron1"/>
    <dgm:cxn modelId="{7723C934-170E-4E8C-AEB5-226F93E07073}" type="presParOf" srcId="{C5AB79A0-351C-41BE-BD67-B474DEDABF6D}" destId="{168FD652-6754-4CE4-AD32-E908CC63E984}" srcOrd="7" destOrd="0" presId="urn:microsoft.com/office/officeart/2005/8/layout/chevron1"/>
    <dgm:cxn modelId="{F02FCB05-315E-4470-B006-FBA2FEF2CD06}" type="presParOf" srcId="{C5AB79A0-351C-41BE-BD67-B474DEDABF6D}" destId="{FEE608C0-2259-4D98-BA67-DA0732F19AF5}"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FFCF0-3171-4017-8860-5A4EC5967783}">
      <dsp:nvSpPr>
        <dsp:cNvPr id="0" name=""/>
        <dsp:cNvSpPr/>
      </dsp:nvSpPr>
      <dsp:spPr>
        <a:xfrm>
          <a:off x="1488" y="318131"/>
          <a:ext cx="1324570" cy="529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Identified</a:t>
          </a:r>
        </a:p>
      </dsp:txBody>
      <dsp:txXfrm>
        <a:off x="266402" y="318131"/>
        <a:ext cx="794742" cy="529828"/>
      </dsp:txXfrm>
    </dsp:sp>
    <dsp:sp modelId="{DC84B351-2355-43C3-9C72-67E57C7526A1}">
      <dsp:nvSpPr>
        <dsp:cNvPr id="0" name=""/>
        <dsp:cNvSpPr/>
      </dsp:nvSpPr>
      <dsp:spPr>
        <a:xfrm>
          <a:off x="1193601" y="318131"/>
          <a:ext cx="1324570" cy="529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Contacted</a:t>
          </a:r>
        </a:p>
      </dsp:txBody>
      <dsp:txXfrm>
        <a:off x="1458515" y="318131"/>
        <a:ext cx="794742" cy="529828"/>
      </dsp:txXfrm>
    </dsp:sp>
    <dsp:sp modelId="{1DF4F243-599C-4C44-8096-FC1E3C2D6870}">
      <dsp:nvSpPr>
        <dsp:cNvPr id="0" name=""/>
        <dsp:cNvSpPr/>
      </dsp:nvSpPr>
      <dsp:spPr>
        <a:xfrm>
          <a:off x="2385714" y="318131"/>
          <a:ext cx="1324570" cy="529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Demo</a:t>
          </a:r>
        </a:p>
      </dsp:txBody>
      <dsp:txXfrm>
        <a:off x="2650628" y="318131"/>
        <a:ext cx="794742" cy="529828"/>
      </dsp:txXfrm>
    </dsp:sp>
    <dsp:sp modelId="{46335CBA-B109-4CCF-84D5-BCA4BCA9C673}">
      <dsp:nvSpPr>
        <dsp:cNvPr id="0" name=""/>
        <dsp:cNvSpPr/>
      </dsp:nvSpPr>
      <dsp:spPr>
        <a:xfrm>
          <a:off x="3577828" y="318131"/>
          <a:ext cx="1324570" cy="529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In Contract</a:t>
          </a:r>
        </a:p>
      </dsp:txBody>
      <dsp:txXfrm>
        <a:off x="3842742" y="318131"/>
        <a:ext cx="794742" cy="529828"/>
      </dsp:txXfrm>
    </dsp:sp>
    <dsp:sp modelId="{FEE608C0-2259-4D98-BA67-DA0732F19AF5}">
      <dsp:nvSpPr>
        <dsp:cNvPr id="0" name=""/>
        <dsp:cNvSpPr/>
      </dsp:nvSpPr>
      <dsp:spPr>
        <a:xfrm>
          <a:off x="4769941" y="318131"/>
          <a:ext cx="1324570" cy="529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To Be Deployed</a:t>
          </a:r>
        </a:p>
      </dsp:txBody>
      <dsp:txXfrm>
        <a:off x="5034855" y="318131"/>
        <a:ext cx="794742" cy="529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31D423-E1C1-4C1E-8365-E115047ABA91}" type="datetimeFigureOut">
              <a:rPr lang="en-US" smtClean="0"/>
              <a:t>4/15/2021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0809F-953D-4569-9F95-43BC8695B66D}" type="slidenum">
              <a:rPr lang="en-US" smtClean="0"/>
              <a:t>‹#›</a:t>
            </a:fld>
            <a:endParaRPr lang="en-US"/>
          </a:p>
        </p:txBody>
      </p:sp>
    </p:spTree>
    <p:extLst>
      <p:ext uri="{BB962C8B-B14F-4D97-AF65-F5344CB8AC3E}">
        <p14:creationId xmlns:p14="http://schemas.microsoft.com/office/powerpoint/2010/main" val="392148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24918"/>
            <a:ext cx="7772400" cy="885044"/>
          </a:xfrm>
        </p:spPr>
        <p:txBody>
          <a:bodyPr anchor="b"/>
          <a:lstStyle>
            <a:lvl1pPr algn="ctr">
              <a:defRPr sz="6000">
                <a:solidFill>
                  <a:schemeClr val="tx1">
                    <a:lumMod val="65000"/>
                    <a:lumOff val="35000"/>
                  </a:schemeClr>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512762"/>
          </a:xfr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a:extLst>
              <a:ext uri="{FF2B5EF4-FFF2-40B4-BE49-F238E27FC236}">
                <a16:creationId xmlns:a16="http://schemas.microsoft.com/office/drawing/2014/main" id="{00B7CA2F-BBB2-444A-BAAE-2A9F47824D37}"/>
              </a:ext>
            </a:extLst>
          </p:cNvPr>
          <p:cNvSpPr/>
          <p:nvPr userDrawn="1"/>
        </p:nvSpPr>
        <p:spPr>
          <a:xfrm>
            <a:off x="303662" y="1388658"/>
            <a:ext cx="8376313" cy="22860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8E141ABE-082B-4206-BA07-3621AE7B4BCB}"/>
              </a:ext>
            </a:extLst>
          </p:cNvPr>
          <p:cNvSpPr/>
          <p:nvPr userDrawn="1"/>
        </p:nvSpPr>
        <p:spPr>
          <a:xfrm>
            <a:off x="5549348" y="381000"/>
            <a:ext cx="3137452" cy="1258472"/>
          </a:xfrm>
          <a:prstGeom prst="round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800" dirty="0"/>
              <a:t>Add your logo here (View &gt; Slide Master &gt; Delete this and paste your logo) </a:t>
            </a:r>
          </a:p>
        </p:txBody>
      </p:sp>
      <p:sp>
        <p:nvSpPr>
          <p:cNvPr id="12" name="Date Placeholder 3">
            <a:extLst>
              <a:ext uri="{FF2B5EF4-FFF2-40B4-BE49-F238E27FC236}">
                <a16:creationId xmlns:a16="http://schemas.microsoft.com/office/drawing/2014/main" id="{7FD36EF6-8AC4-401D-A88F-71F45FEA3EFB}"/>
              </a:ext>
            </a:extLst>
          </p:cNvPr>
          <p:cNvSpPr>
            <a:spLocks noGrp="1"/>
          </p:cNvSpPr>
          <p:nvPr>
            <p:ph type="dt" sz="half" idx="2"/>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13" name="Footer Placeholder 4">
            <a:extLst>
              <a:ext uri="{FF2B5EF4-FFF2-40B4-BE49-F238E27FC236}">
                <a16:creationId xmlns:a16="http://schemas.microsoft.com/office/drawing/2014/main" id="{2AA244FC-433D-4C4B-815F-13851EB5BA85}"/>
              </a:ext>
            </a:extLst>
          </p:cNvPr>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14" name="Slide Number Placeholder 5">
            <a:extLst>
              <a:ext uri="{FF2B5EF4-FFF2-40B4-BE49-F238E27FC236}">
                <a16:creationId xmlns:a16="http://schemas.microsoft.com/office/drawing/2014/main" id="{C8163904-4BBB-46A6-B4CA-4E7E956ADEEF}"/>
              </a:ext>
            </a:extLst>
          </p:cNvPr>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spTree>
    <p:extLst>
      <p:ext uri="{BB962C8B-B14F-4D97-AF65-F5344CB8AC3E}">
        <p14:creationId xmlns:p14="http://schemas.microsoft.com/office/powerpoint/2010/main" val="148935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idx="1"/>
          </p:nvPr>
        </p:nvSpPr>
        <p:spPr>
          <a:xfrm>
            <a:off x="628650" y="1638300"/>
            <a:ext cx="7886700" cy="453866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8425A128-4E20-4C96-B19A-7DB51FB4D66B}"/>
              </a:ext>
            </a:extLst>
          </p:cNvPr>
          <p:cNvSpPr>
            <a:spLocks noGrp="1"/>
          </p:cNvSpPr>
          <p:nvPr>
            <p:ph type="dt" sz="half" idx="2"/>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10" name="Footer Placeholder 4">
            <a:extLst>
              <a:ext uri="{FF2B5EF4-FFF2-40B4-BE49-F238E27FC236}">
                <a16:creationId xmlns:a16="http://schemas.microsoft.com/office/drawing/2014/main" id="{25EFBD2C-BC47-4D88-B13F-7F03E0BA8DD3}"/>
              </a:ext>
            </a:extLst>
          </p:cNvPr>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11" name="Slide Number Placeholder 5">
            <a:extLst>
              <a:ext uri="{FF2B5EF4-FFF2-40B4-BE49-F238E27FC236}">
                <a16:creationId xmlns:a16="http://schemas.microsoft.com/office/drawing/2014/main" id="{F77B0457-7901-4AFB-937E-EAAAE757BA2D}"/>
              </a:ext>
            </a:extLst>
          </p:cNvPr>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spTree>
    <p:extLst>
      <p:ext uri="{BB962C8B-B14F-4D97-AF65-F5344CB8AC3E}">
        <p14:creationId xmlns:p14="http://schemas.microsoft.com/office/powerpoint/2010/main" val="320724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638300"/>
            <a:ext cx="3886200" cy="4538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638300"/>
            <a:ext cx="3886200" cy="45386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E83A7C8C-347F-4CB8-BF3C-7C9B27E7D662}"/>
              </a:ext>
            </a:extLst>
          </p:cNvPr>
          <p:cNvSpPr>
            <a:spLocks noGrp="1"/>
          </p:cNvSpPr>
          <p:nvPr>
            <p:ph type="dt" sz="half" idx="10"/>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9" name="Footer Placeholder 4">
            <a:extLst>
              <a:ext uri="{FF2B5EF4-FFF2-40B4-BE49-F238E27FC236}">
                <a16:creationId xmlns:a16="http://schemas.microsoft.com/office/drawing/2014/main" id="{53C7B0AB-9800-459F-9014-A5BD94CB8B35}"/>
              </a:ext>
            </a:extLst>
          </p:cNvPr>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10" name="Slide Number Placeholder 5">
            <a:extLst>
              <a:ext uri="{FF2B5EF4-FFF2-40B4-BE49-F238E27FC236}">
                <a16:creationId xmlns:a16="http://schemas.microsoft.com/office/drawing/2014/main" id="{955FE31E-B5D2-476A-B564-84F89BCDC058}"/>
              </a:ext>
            </a:extLst>
          </p:cNvPr>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spTree>
    <p:extLst>
      <p:ext uri="{BB962C8B-B14F-4D97-AF65-F5344CB8AC3E}">
        <p14:creationId xmlns:p14="http://schemas.microsoft.com/office/powerpoint/2010/main" val="78812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462212"/>
            <a:ext cx="3886200" cy="37147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462210"/>
            <a:ext cx="3886200" cy="37147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6A450033-311A-41BE-AF3B-30508698F3AA}"/>
              </a:ext>
            </a:extLst>
          </p:cNvPr>
          <p:cNvSpPr>
            <a:spLocks noGrp="1"/>
          </p:cNvSpPr>
          <p:nvPr>
            <p:ph type="body" idx="13"/>
          </p:nvPr>
        </p:nvSpPr>
        <p:spPr>
          <a:xfrm>
            <a:off x="628650" y="1638300"/>
            <a:ext cx="388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2">
            <a:extLst>
              <a:ext uri="{FF2B5EF4-FFF2-40B4-BE49-F238E27FC236}">
                <a16:creationId xmlns:a16="http://schemas.microsoft.com/office/drawing/2014/main" id="{4BCDEDF3-0160-4B1D-B98F-D1EE59409891}"/>
              </a:ext>
            </a:extLst>
          </p:cNvPr>
          <p:cNvSpPr>
            <a:spLocks noGrp="1"/>
          </p:cNvSpPr>
          <p:nvPr>
            <p:ph type="body" idx="14"/>
          </p:nvPr>
        </p:nvSpPr>
        <p:spPr>
          <a:xfrm>
            <a:off x="4629150" y="1638300"/>
            <a:ext cx="388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Date Placeholder 3">
            <a:extLst>
              <a:ext uri="{FF2B5EF4-FFF2-40B4-BE49-F238E27FC236}">
                <a16:creationId xmlns:a16="http://schemas.microsoft.com/office/drawing/2014/main" id="{43300FEF-72D8-403B-B534-6E3287383AC3}"/>
              </a:ext>
            </a:extLst>
          </p:cNvPr>
          <p:cNvSpPr>
            <a:spLocks noGrp="1"/>
          </p:cNvSpPr>
          <p:nvPr>
            <p:ph type="dt" sz="half" idx="15"/>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11" name="Footer Placeholder 4">
            <a:extLst>
              <a:ext uri="{FF2B5EF4-FFF2-40B4-BE49-F238E27FC236}">
                <a16:creationId xmlns:a16="http://schemas.microsoft.com/office/drawing/2014/main" id="{CEA5A676-0547-41A8-8688-CC591D94C840}"/>
              </a:ext>
            </a:extLst>
          </p:cNvPr>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12" name="Slide Number Placeholder 5">
            <a:extLst>
              <a:ext uri="{FF2B5EF4-FFF2-40B4-BE49-F238E27FC236}">
                <a16:creationId xmlns:a16="http://schemas.microsoft.com/office/drawing/2014/main" id="{9E0E9426-F8A7-42BA-ABFB-826AA656D26D}"/>
              </a:ext>
            </a:extLst>
          </p:cNvPr>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spTree>
    <p:extLst>
      <p:ext uri="{BB962C8B-B14F-4D97-AF65-F5344CB8AC3E}">
        <p14:creationId xmlns:p14="http://schemas.microsoft.com/office/powerpoint/2010/main" val="58783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57C974AE-3B49-4C4A-ABEC-CCDEB795CD07}"/>
              </a:ext>
            </a:extLst>
          </p:cNvPr>
          <p:cNvSpPr>
            <a:spLocks noGrp="1"/>
          </p:cNvSpPr>
          <p:nvPr>
            <p:ph type="dt" sz="half" idx="2"/>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7" name="Footer Placeholder 4">
            <a:extLst>
              <a:ext uri="{FF2B5EF4-FFF2-40B4-BE49-F238E27FC236}">
                <a16:creationId xmlns:a16="http://schemas.microsoft.com/office/drawing/2014/main" id="{4F079EF8-419C-464F-978F-1051BFC2A539}"/>
              </a:ext>
            </a:extLst>
          </p:cNvPr>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8" name="Slide Number Placeholder 5">
            <a:extLst>
              <a:ext uri="{FF2B5EF4-FFF2-40B4-BE49-F238E27FC236}">
                <a16:creationId xmlns:a16="http://schemas.microsoft.com/office/drawing/2014/main" id="{4F01C4DD-C2F0-4475-9CAF-C13364E27E0A}"/>
              </a:ext>
            </a:extLst>
          </p:cNvPr>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spTree>
    <p:extLst>
      <p:ext uri="{BB962C8B-B14F-4D97-AF65-F5344CB8AC3E}">
        <p14:creationId xmlns:p14="http://schemas.microsoft.com/office/powerpoint/2010/main" val="22267559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81037"/>
            <a:ext cx="7886700" cy="7955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38300"/>
            <a:ext cx="7886700" cy="45386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6387" y="6579857"/>
            <a:ext cx="1470549" cy="228527"/>
          </a:xfrm>
          <a:prstGeom prst="rect">
            <a:avLst/>
          </a:prstGeom>
        </p:spPr>
        <p:txBody>
          <a:bodyPr vert="horz" lIns="91440" tIns="45720" rIns="91440" bIns="45720" rtlCol="0" anchor="ctr" anchorCtr="0"/>
          <a:lstStyle>
            <a:lvl1pPr algn="l">
              <a:defRPr sz="900" b="1">
                <a:solidFill>
                  <a:schemeClr val="tx1">
                    <a:tint val="75000"/>
                  </a:schemeClr>
                </a:solidFill>
              </a:defRPr>
            </a:lvl1pPr>
          </a:lstStyle>
          <a:p>
            <a:r>
              <a:rPr lang="en-US"/>
              <a:t>(v3) 4/15/2021</a:t>
            </a:r>
            <a:endParaRPr lang="en-US" dirty="0"/>
          </a:p>
        </p:txBody>
      </p:sp>
      <p:sp>
        <p:nvSpPr>
          <p:cNvPr id="5" name="Footer Placeholder 4"/>
          <p:cNvSpPr>
            <a:spLocks noGrp="1"/>
          </p:cNvSpPr>
          <p:nvPr>
            <p:ph type="ftr" sz="quarter" idx="3"/>
          </p:nvPr>
        </p:nvSpPr>
        <p:spPr>
          <a:xfrm>
            <a:off x="2153788" y="6579857"/>
            <a:ext cx="5188708" cy="228602"/>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[Company Name] Advisory Board - Confidential</a:t>
            </a:r>
          </a:p>
        </p:txBody>
      </p:sp>
      <p:sp>
        <p:nvSpPr>
          <p:cNvPr id="6" name="Slide Number Placeholder 5"/>
          <p:cNvSpPr>
            <a:spLocks noGrp="1"/>
          </p:cNvSpPr>
          <p:nvPr>
            <p:ph type="sldNum" sz="quarter" idx="4"/>
          </p:nvPr>
        </p:nvSpPr>
        <p:spPr>
          <a:xfrm>
            <a:off x="7956644" y="6579857"/>
            <a:ext cx="1063675" cy="228569"/>
          </a:xfrm>
          <a:prstGeom prst="rect">
            <a:avLst/>
          </a:prstGeom>
        </p:spPr>
        <p:txBody>
          <a:bodyPr vert="horz" lIns="91440" tIns="45720" rIns="91440" bIns="45720" rtlCol="0" anchor="ctr"/>
          <a:lstStyle>
            <a:lvl1pPr algn="r">
              <a:defRPr sz="900" b="1">
                <a:solidFill>
                  <a:schemeClr val="tx1">
                    <a:tint val="75000"/>
                  </a:schemeClr>
                </a:solidFill>
              </a:defRPr>
            </a:lvl1pPr>
          </a:lstStyle>
          <a:p>
            <a:fld id="{095FD31F-8D24-4973-ABAE-235B4369BAC4}" type="slidenum">
              <a:rPr lang="en-US" smtClean="0"/>
              <a:pPr/>
              <a:t>‹#›</a:t>
            </a:fld>
            <a:endParaRPr lang="en-US" dirty="0"/>
          </a:p>
        </p:txBody>
      </p:sp>
      <p:cxnSp>
        <p:nvCxnSpPr>
          <p:cNvPr id="9" name="Straight Connector 8">
            <a:extLst>
              <a:ext uri="{FF2B5EF4-FFF2-40B4-BE49-F238E27FC236}">
                <a16:creationId xmlns:a16="http://schemas.microsoft.com/office/drawing/2014/main" id="{BCC0A9A2-6AA1-4CFE-B567-C77C7F0A03D1}"/>
              </a:ext>
            </a:extLst>
          </p:cNvPr>
          <p:cNvCxnSpPr/>
          <p:nvPr userDrawn="1"/>
        </p:nvCxnSpPr>
        <p:spPr>
          <a:xfrm>
            <a:off x="628650" y="1422666"/>
            <a:ext cx="78867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A6C40170-40DB-450D-8C7D-14DC4BCD8813}"/>
              </a:ext>
            </a:extLst>
          </p:cNvPr>
          <p:cNvSpPr/>
          <p:nvPr userDrawn="1"/>
        </p:nvSpPr>
        <p:spPr>
          <a:xfrm>
            <a:off x="76200" y="76200"/>
            <a:ext cx="2584174" cy="491006"/>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dirty="0"/>
              <a:t>Add your logo here (View &gt; Slide Master &gt; Delete this and paste your logo)</a:t>
            </a:r>
            <a:r>
              <a:rPr lang="en-US" dirty="0"/>
              <a:t> </a:t>
            </a:r>
          </a:p>
        </p:txBody>
      </p:sp>
    </p:spTree>
    <p:extLst>
      <p:ext uri="{BB962C8B-B14F-4D97-AF65-F5344CB8AC3E}">
        <p14:creationId xmlns:p14="http://schemas.microsoft.com/office/powerpoint/2010/main" val="79279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72" r:id="rId4"/>
    <p:sldLayoutId id="2147483666" r:id="rId5"/>
  </p:sldLayoutIdLst>
  <p:hf hdr="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48" userDrawn="1">
          <p15:clr>
            <a:srgbClr val="F26B43"/>
          </p15:clr>
        </p15:guide>
        <p15:guide id="4" orient="horz" pos="48" userDrawn="1">
          <p15:clr>
            <a:srgbClr val="F26B43"/>
          </p15:clr>
        </p15:guide>
        <p15:guide id="5" pos="5472" userDrawn="1">
          <p15:clr>
            <a:srgbClr val="F26B43"/>
          </p15:clr>
        </p15:guide>
        <p15:guide id="6" orient="horz" pos="240" userDrawn="1">
          <p15:clr>
            <a:srgbClr val="F26B43"/>
          </p15:clr>
        </p15:guide>
        <p15:guide id="7" orient="horz" pos="1032" userDrawn="1">
          <p15:clr>
            <a:srgbClr val="F26B43"/>
          </p15:clr>
        </p15:guide>
        <p15:guide id="8" pos="384" userDrawn="1">
          <p15:clr>
            <a:srgbClr val="F26B43"/>
          </p15:clr>
        </p15:guide>
        <p15:guide id="9" orient="horz" pos="4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01D7-1527-4FC2-9696-7F2749C634E0}"/>
              </a:ext>
            </a:extLst>
          </p:cNvPr>
          <p:cNvSpPr>
            <a:spLocks noGrp="1"/>
          </p:cNvSpPr>
          <p:nvPr>
            <p:ph type="ctrTitle"/>
          </p:nvPr>
        </p:nvSpPr>
        <p:spPr>
          <a:xfrm>
            <a:off x="685800" y="2580639"/>
            <a:ext cx="7772400" cy="929323"/>
          </a:xfrm>
        </p:spPr>
        <p:txBody>
          <a:bodyPr/>
          <a:lstStyle/>
          <a:p>
            <a:r>
              <a:rPr lang="en-US" dirty="0"/>
              <a:t>[Company Name]</a:t>
            </a:r>
          </a:p>
        </p:txBody>
      </p:sp>
      <p:sp>
        <p:nvSpPr>
          <p:cNvPr id="3" name="Subtitle 2">
            <a:extLst>
              <a:ext uri="{FF2B5EF4-FFF2-40B4-BE49-F238E27FC236}">
                <a16:creationId xmlns:a16="http://schemas.microsoft.com/office/drawing/2014/main" id="{FF9BF4AA-6C03-4699-9DD1-7F0F1132AADC}"/>
              </a:ext>
            </a:extLst>
          </p:cNvPr>
          <p:cNvSpPr>
            <a:spLocks noGrp="1"/>
          </p:cNvSpPr>
          <p:nvPr>
            <p:ph type="subTitle" idx="1"/>
          </p:nvPr>
        </p:nvSpPr>
        <p:spPr>
          <a:xfrm>
            <a:off x="1143000" y="3602038"/>
            <a:ext cx="6858000" cy="461962"/>
          </a:xfrm>
        </p:spPr>
        <p:txBody>
          <a:bodyPr/>
          <a:lstStyle/>
          <a:p>
            <a:r>
              <a:rPr lang="en-US" dirty="0"/>
              <a:t>Advisory Board Meeting – [Month] [Year]</a:t>
            </a:r>
          </a:p>
        </p:txBody>
      </p:sp>
      <p:sp>
        <p:nvSpPr>
          <p:cNvPr id="7" name="TextBox 6">
            <a:extLst>
              <a:ext uri="{FF2B5EF4-FFF2-40B4-BE49-F238E27FC236}">
                <a16:creationId xmlns:a16="http://schemas.microsoft.com/office/drawing/2014/main" id="{D5CCCA98-C656-4F89-88ED-A51274067831}"/>
              </a:ext>
            </a:extLst>
          </p:cNvPr>
          <p:cNvSpPr txBox="1"/>
          <p:nvPr/>
        </p:nvSpPr>
        <p:spPr>
          <a:xfrm>
            <a:off x="609600" y="5905500"/>
            <a:ext cx="8077200" cy="800219"/>
          </a:xfrm>
          <a:prstGeom prst="rect">
            <a:avLst/>
          </a:prstGeom>
          <a:noFill/>
        </p:spPr>
        <p:txBody>
          <a:bodyPr wrap="square" rtlCol="0">
            <a:spAutoFit/>
          </a:bodyPr>
          <a:lstStyle/>
          <a:p>
            <a:r>
              <a:rPr lang="en-US" dirty="0">
                <a:solidFill>
                  <a:srgbClr val="FF0000"/>
                </a:solidFill>
              </a:rPr>
              <a:t>***To edit any color schemes, fonts, </a:t>
            </a:r>
            <a:r>
              <a:rPr lang="en-US" dirty="0" err="1">
                <a:solidFill>
                  <a:srgbClr val="FF0000"/>
                </a:solidFill>
              </a:rPr>
              <a:t>etc</a:t>
            </a:r>
            <a:r>
              <a:rPr lang="en-US" dirty="0">
                <a:solidFill>
                  <a:srgbClr val="FF0000"/>
                </a:solidFill>
              </a:rPr>
              <a:t>…, please use the Slide Master (View &gt; Slide Master &gt; edit font, colors, </a:t>
            </a:r>
            <a:r>
              <a:rPr lang="en-US" dirty="0" err="1">
                <a:solidFill>
                  <a:srgbClr val="FF0000"/>
                </a:solidFill>
              </a:rPr>
              <a:t>etc</a:t>
            </a:r>
            <a:r>
              <a:rPr lang="en-US" dirty="0">
                <a:solidFill>
                  <a:srgbClr val="FF0000"/>
                </a:solidFill>
              </a:rPr>
              <a:t>… on the </a:t>
            </a:r>
            <a:r>
              <a:rPr lang="en-US" sz="2800" b="1" dirty="0">
                <a:solidFill>
                  <a:srgbClr val="FF0000"/>
                </a:solidFill>
              </a:rPr>
              <a:t>1st</a:t>
            </a:r>
            <a:r>
              <a:rPr lang="en-US" dirty="0">
                <a:solidFill>
                  <a:srgbClr val="FF0000"/>
                </a:solidFill>
              </a:rPr>
              <a:t>/master slide at the top of the list***</a:t>
            </a:r>
          </a:p>
        </p:txBody>
      </p:sp>
    </p:spTree>
    <p:extLst>
      <p:ext uri="{BB962C8B-B14F-4D97-AF65-F5344CB8AC3E}">
        <p14:creationId xmlns:p14="http://schemas.microsoft.com/office/powerpoint/2010/main" val="157736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C6A89-9F7B-4B39-941B-89D76D27014B}"/>
              </a:ext>
            </a:extLst>
          </p:cNvPr>
          <p:cNvSpPr>
            <a:spLocks noGrp="1"/>
          </p:cNvSpPr>
          <p:nvPr>
            <p:ph type="title"/>
          </p:nvPr>
        </p:nvSpPr>
        <p:spPr/>
        <p:txBody>
          <a:bodyPr/>
          <a:lstStyle/>
          <a:p>
            <a:r>
              <a:rPr lang="en-US" dirty="0"/>
              <a:t>Sales: Notable Customers</a:t>
            </a:r>
          </a:p>
        </p:txBody>
      </p:sp>
      <p:sp>
        <p:nvSpPr>
          <p:cNvPr id="7" name="Content Placeholder 6">
            <a:extLst>
              <a:ext uri="{FF2B5EF4-FFF2-40B4-BE49-F238E27FC236}">
                <a16:creationId xmlns:a16="http://schemas.microsoft.com/office/drawing/2014/main" id="{E4EB159C-DD54-4C22-9F02-9C713A574454}"/>
              </a:ext>
            </a:extLst>
          </p:cNvPr>
          <p:cNvSpPr>
            <a:spLocks noGrp="1"/>
          </p:cNvSpPr>
          <p:nvPr>
            <p:ph idx="1"/>
          </p:nvPr>
        </p:nvSpPr>
        <p:spPr/>
        <p:txBody>
          <a:bodyPr/>
          <a:lstStyle/>
          <a:p>
            <a:r>
              <a:rPr lang="en-US" dirty="0"/>
              <a:t>(success) Customer 1</a:t>
            </a:r>
          </a:p>
          <a:p>
            <a:pPr lvl="1"/>
            <a:r>
              <a:rPr lang="en-US" dirty="0"/>
              <a:t>Notable why?</a:t>
            </a:r>
          </a:p>
          <a:p>
            <a:pPr lvl="1"/>
            <a:r>
              <a:rPr lang="en-US" dirty="0"/>
              <a:t>Why did they choose you?</a:t>
            </a:r>
          </a:p>
          <a:p>
            <a:pPr lvl="1"/>
            <a:r>
              <a:rPr lang="en-US" dirty="0"/>
              <a:t>Was there a “bake-off” with competitor? If so, who</a:t>
            </a:r>
          </a:p>
          <a:p>
            <a:r>
              <a:rPr lang="en-US" dirty="0"/>
              <a:t>(success) Customer 2</a:t>
            </a:r>
          </a:p>
          <a:p>
            <a:pPr lvl="1"/>
            <a:r>
              <a:rPr lang="en-US" dirty="0"/>
              <a:t>Can this “win” be repeated to another customer?</a:t>
            </a:r>
          </a:p>
          <a:p>
            <a:pPr lvl="1"/>
            <a:r>
              <a:rPr lang="en-US" dirty="0"/>
              <a:t>How long did this take?</a:t>
            </a:r>
          </a:p>
          <a:p>
            <a:r>
              <a:rPr lang="en-US" dirty="0"/>
              <a:t>(failure) Customer 3</a:t>
            </a:r>
          </a:p>
          <a:p>
            <a:pPr lvl="1"/>
            <a:r>
              <a:rPr lang="en-US" dirty="0"/>
              <a:t>Did you loose to a competitor?  If so, why?</a:t>
            </a:r>
          </a:p>
        </p:txBody>
      </p:sp>
      <p:sp>
        <p:nvSpPr>
          <p:cNvPr id="3" name="Date Placeholder 2">
            <a:extLst>
              <a:ext uri="{FF2B5EF4-FFF2-40B4-BE49-F238E27FC236}">
                <a16:creationId xmlns:a16="http://schemas.microsoft.com/office/drawing/2014/main" id="{AEF26A96-5057-4EB4-BB42-D0DFAA938D04}"/>
              </a:ext>
            </a:extLst>
          </p:cNvPr>
          <p:cNvSpPr>
            <a:spLocks noGrp="1"/>
          </p:cNvSpPr>
          <p:nvPr>
            <p:ph type="dt" sz="half" idx="2"/>
          </p:nvPr>
        </p:nvSpPr>
        <p:spPr/>
        <p:txBody>
          <a:bodyPr/>
          <a:lstStyle/>
          <a:p>
            <a:r>
              <a:rPr lang="en-US"/>
              <a:t>(v3) 4/15/2021</a:t>
            </a:r>
          </a:p>
        </p:txBody>
      </p:sp>
      <p:sp>
        <p:nvSpPr>
          <p:cNvPr id="4" name="Footer Placeholder 3">
            <a:extLst>
              <a:ext uri="{FF2B5EF4-FFF2-40B4-BE49-F238E27FC236}">
                <a16:creationId xmlns:a16="http://schemas.microsoft.com/office/drawing/2014/main" id="{F53A0F6C-825C-4BE6-8CF7-9F29A30353AF}"/>
              </a:ext>
            </a:extLst>
          </p:cNvPr>
          <p:cNvSpPr>
            <a:spLocks noGrp="1"/>
          </p:cNvSpPr>
          <p:nvPr>
            <p:ph type="ftr" sz="quarter" idx="3"/>
          </p:nvPr>
        </p:nvSpPr>
        <p:spPr/>
        <p:txBody>
          <a:bodyPr/>
          <a:lstStyle/>
          <a:p>
            <a:r>
              <a:rPr lang="en-US"/>
              <a:t>[Company Name] Advisory Board - Confidential</a:t>
            </a:r>
          </a:p>
        </p:txBody>
      </p:sp>
      <p:sp>
        <p:nvSpPr>
          <p:cNvPr id="5" name="Slide Number Placeholder 4">
            <a:extLst>
              <a:ext uri="{FF2B5EF4-FFF2-40B4-BE49-F238E27FC236}">
                <a16:creationId xmlns:a16="http://schemas.microsoft.com/office/drawing/2014/main" id="{4786A859-3AF2-43B5-897B-29E5C8028E35}"/>
              </a:ext>
            </a:extLst>
          </p:cNvPr>
          <p:cNvSpPr>
            <a:spLocks noGrp="1"/>
          </p:cNvSpPr>
          <p:nvPr>
            <p:ph type="sldNum" sz="quarter" idx="4"/>
          </p:nvPr>
        </p:nvSpPr>
        <p:spPr/>
        <p:txBody>
          <a:bodyPr/>
          <a:lstStyle/>
          <a:p>
            <a:fld id="{095FD31F-8D24-4973-ABAE-235B4369BAC4}" type="slidenum">
              <a:rPr lang="en-US" smtClean="0"/>
              <a:t>10</a:t>
            </a:fld>
            <a:endParaRPr lang="en-US"/>
          </a:p>
        </p:txBody>
      </p:sp>
      <p:sp>
        <p:nvSpPr>
          <p:cNvPr id="8" name="TextBox 7">
            <a:extLst>
              <a:ext uri="{FF2B5EF4-FFF2-40B4-BE49-F238E27FC236}">
                <a16:creationId xmlns:a16="http://schemas.microsoft.com/office/drawing/2014/main" id="{0CD069B1-292F-4A3B-97F0-48C2CBC91266}"/>
              </a:ext>
            </a:extLst>
          </p:cNvPr>
          <p:cNvSpPr txBox="1"/>
          <p:nvPr/>
        </p:nvSpPr>
        <p:spPr>
          <a:xfrm>
            <a:off x="628650" y="5486400"/>
            <a:ext cx="7886700" cy="646331"/>
          </a:xfrm>
          <a:prstGeom prst="rect">
            <a:avLst/>
          </a:prstGeom>
          <a:noFill/>
        </p:spPr>
        <p:txBody>
          <a:bodyPr wrap="square" rtlCol="0">
            <a:spAutoFit/>
          </a:bodyPr>
          <a:lstStyle/>
          <a:p>
            <a:r>
              <a:rPr lang="en-US" dirty="0">
                <a:solidFill>
                  <a:srgbClr val="FF0000"/>
                </a:solidFill>
              </a:rPr>
              <a:t>***How was the customer won?  How did deployment go?  Are they happy?  Were there challenges in the close?***</a:t>
            </a:r>
          </a:p>
        </p:txBody>
      </p:sp>
    </p:spTree>
    <p:extLst>
      <p:ext uri="{BB962C8B-B14F-4D97-AF65-F5344CB8AC3E}">
        <p14:creationId xmlns:p14="http://schemas.microsoft.com/office/powerpoint/2010/main" val="44805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1058-853E-4017-9DCC-F06D4DF833EB}"/>
              </a:ext>
            </a:extLst>
          </p:cNvPr>
          <p:cNvSpPr>
            <a:spLocks noGrp="1"/>
          </p:cNvSpPr>
          <p:nvPr>
            <p:ph type="title"/>
          </p:nvPr>
        </p:nvSpPr>
        <p:spPr/>
        <p:txBody>
          <a:bodyPr>
            <a:normAutofit/>
          </a:bodyPr>
          <a:lstStyle/>
          <a:p>
            <a:r>
              <a:rPr lang="en-US" dirty="0"/>
              <a:t>Sales: Initiatives</a:t>
            </a:r>
          </a:p>
        </p:txBody>
      </p:sp>
      <p:sp>
        <p:nvSpPr>
          <p:cNvPr id="3" name="Content Placeholder 2">
            <a:extLst>
              <a:ext uri="{FF2B5EF4-FFF2-40B4-BE49-F238E27FC236}">
                <a16:creationId xmlns:a16="http://schemas.microsoft.com/office/drawing/2014/main" id="{986069A6-A1E3-49AF-A1AE-8F7C40844542}"/>
              </a:ext>
            </a:extLst>
          </p:cNvPr>
          <p:cNvSpPr>
            <a:spLocks noGrp="1"/>
          </p:cNvSpPr>
          <p:nvPr>
            <p:ph idx="1"/>
          </p:nvPr>
        </p:nvSpPr>
        <p:spPr/>
        <p:txBody>
          <a:bodyPr/>
          <a:lstStyle/>
          <a:p>
            <a:r>
              <a:rPr lang="en-US" dirty="0"/>
              <a:t>Trade shows</a:t>
            </a:r>
          </a:p>
          <a:p>
            <a:r>
              <a:rPr lang="en-US" dirty="0"/>
              <a:t>Marketing campaign</a:t>
            </a:r>
          </a:p>
          <a:p>
            <a:r>
              <a:rPr lang="en-US" dirty="0"/>
              <a:t>Channel marketing</a:t>
            </a:r>
          </a:p>
          <a:p>
            <a:r>
              <a:rPr lang="en-US" dirty="0"/>
              <a:t>etc...</a:t>
            </a:r>
          </a:p>
        </p:txBody>
      </p:sp>
      <p:sp>
        <p:nvSpPr>
          <p:cNvPr id="4" name="Date Placeholder 3">
            <a:extLst>
              <a:ext uri="{FF2B5EF4-FFF2-40B4-BE49-F238E27FC236}">
                <a16:creationId xmlns:a16="http://schemas.microsoft.com/office/drawing/2014/main" id="{791C0499-942A-41AC-B85F-8CCF25C11FF9}"/>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7E417323-B918-4857-979F-5EB31B7DDDF0}"/>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79EDD03D-6588-47C8-BAC2-8E2197D8210C}"/>
              </a:ext>
            </a:extLst>
          </p:cNvPr>
          <p:cNvSpPr>
            <a:spLocks noGrp="1"/>
          </p:cNvSpPr>
          <p:nvPr>
            <p:ph type="sldNum" sz="quarter" idx="4"/>
          </p:nvPr>
        </p:nvSpPr>
        <p:spPr/>
        <p:txBody>
          <a:bodyPr/>
          <a:lstStyle/>
          <a:p>
            <a:fld id="{095FD31F-8D24-4973-ABAE-235B4369BAC4}" type="slidenum">
              <a:rPr lang="en-US" smtClean="0"/>
              <a:t>11</a:t>
            </a:fld>
            <a:endParaRPr lang="en-US"/>
          </a:p>
        </p:txBody>
      </p:sp>
    </p:spTree>
    <p:extLst>
      <p:ext uri="{BB962C8B-B14F-4D97-AF65-F5344CB8AC3E}">
        <p14:creationId xmlns:p14="http://schemas.microsoft.com/office/powerpoint/2010/main" val="229771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C63F-CE4C-4346-B80C-5B851C6BC227}"/>
              </a:ext>
            </a:extLst>
          </p:cNvPr>
          <p:cNvSpPr>
            <a:spLocks noGrp="1"/>
          </p:cNvSpPr>
          <p:nvPr>
            <p:ph type="title"/>
          </p:nvPr>
        </p:nvSpPr>
        <p:spPr/>
        <p:txBody>
          <a:bodyPr/>
          <a:lstStyle/>
          <a:p>
            <a:r>
              <a:rPr lang="en-US" dirty="0"/>
              <a:t>Sales: Marketing</a:t>
            </a:r>
          </a:p>
        </p:txBody>
      </p:sp>
      <p:sp>
        <p:nvSpPr>
          <p:cNvPr id="3" name="Content Placeholder 2">
            <a:extLst>
              <a:ext uri="{FF2B5EF4-FFF2-40B4-BE49-F238E27FC236}">
                <a16:creationId xmlns:a16="http://schemas.microsoft.com/office/drawing/2014/main" id="{A2BC7D0F-C994-4EE3-A135-6027A2310F9B}"/>
              </a:ext>
            </a:extLst>
          </p:cNvPr>
          <p:cNvSpPr>
            <a:spLocks noGrp="1"/>
          </p:cNvSpPr>
          <p:nvPr>
            <p:ph idx="1"/>
          </p:nvPr>
        </p:nvSpPr>
        <p:spPr/>
        <p:txBody>
          <a:bodyPr/>
          <a:lstStyle/>
          <a:p>
            <a:r>
              <a:rPr lang="en-US" dirty="0"/>
              <a:t>Programs (e.g. online, trade shows, </a:t>
            </a:r>
            <a:r>
              <a:rPr lang="en-US" dirty="0" err="1"/>
              <a:t>etc</a:t>
            </a:r>
            <a:r>
              <a:rPr lang="en-US" dirty="0"/>
              <a:t>)</a:t>
            </a:r>
          </a:p>
          <a:p>
            <a:r>
              <a:rPr lang="en-US" dirty="0"/>
              <a:t>Budget</a:t>
            </a:r>
          </a:p>
          <a:p>
            <a:r>
              <a:rPr lang="en-US" dirty="0"/>
              <a:t>ROI</a:t>
            </a:r>
          </a:p>
        </p:txBody>
      </p:sp>
      <p:sp>
        <p:nvSpPr>
          <p:cNvPr id="7" name="Date Placeholder 3">
            <a:extLst>
              <a:ext uri="{FF2B5EF4-FFF2-40B4-BE49-F238E27FC236}">
                <a16:creationId xmlns:a16="http://schemas.microsoft.com/office/drawing/2014/main" id="{AEEBE7AE-11E5-4A54-BD1B-7CE4FE30770C}"/>
              </a:ext>
            </a:extLst>
          </p:cNvPr>
          <p:cNvSpPr>
            <a:spLocks noGrp="1"/>
          </p:cNvSpPr>
          <p:nvPr>
            <p:ph type="dt" sz="half" idx="2"/>
          </p:nvPr>
        </p:nvSpPr>
        <p:spPr/>
        <p:txBody>
          <a:bodyPr/>
          <a:lstStyle/>
          <a:p>
            <a:r>
              <a:rPr lang="en-US"/>
              <a:t>(v3) 4/15/2021</a:t>
            </a:r>
            <a:endParaRPr lang="en-US" dirty="0"/>
          </a:p>
        </p:txBody>
      </p:sp>
      <p:sp>
        <p:nvSpPr>
          <p:cNvPr id="8" name="Footer Placeholder 4">
            <a:extLst>
              <a:ext uri="{FF2B5EF4-FFF2-40B4-BE49-F238E27FC236}">
                <a16:creationId xmlns:a16="http://schemas.microsoft.com/office/drawing/2014/main" id="{65AEF9A4-D8B4-47A2-990B-462A059B7653}"/>
              </a:ext>
            </a:extLst>
          </p:cNvPr>
          <p:cNvSpPr>
            <a:spLocks noGrp="1"/>
          </p:cNvSpPr>
          <p:nvPr>
            <p:ph type="ftr" sz="quarter" idx="3"/>
          </p:nvPr>
        </p:nvSpPr>
        <p:spPr/>
        <p:txBody>
          <a:bodyPr/>
          <a:lstStyle/>
          <a:p>
            <a:r>
              <a:rPr lang="en-US" dirty="0"/>
              <a:t>[Company Name] Advisory Board - Confidential</a:t>
            </a:r>
          </a:p>
        </p:txBody>
      </p:sp>
      <p:sp>
        <p:nvSpPr>
          <p:cNvPr id="6" name="Slide Number Placeholder 5">
            <a:extLst>
              <a:ext uri="{FF2B5EF4-FFF2-40B4-BE49-F238E27FC236}">
                <a16:creationId xmlns:a16="http://schemas.microsoft.com/office/drawing/2014/main" id="{75DEDAAD-9B56-41C0-A14B-9F24BD97BF87}"/>
              </a:ext>
            </a:extLst>
          </p:cNvPr>
          <p:cNvSpPr>
            <a:spLocks noGrp="1"/>
          </p:cNvSpPr>
          <p:nvPr>
            <p:ph type="sldNum" sz="quarter" idx="4"/>
          </p:nvPr>
        </p:nvSpPr>
        <p:spPr/>
        <p:txBody>
          <a:bodyPr/>
          <a:lstStyle/>
          <a:p>
            <a:fld id="{095FD31F-8D24-4973-ABAE-235B4369BAC4}" type="slidenum">
              <a:rPr lang="en-US" smtClean="0"/>
              <a:t>12</a:t>
            </a:fld>
            <a:endParaRPr lang="en-US"/>
          </a:p>
        </p:txBody>
      </p:sp>
      <p:sp>
        <p:nvSpPr>
          <p:cNvPr id="9" name="TextBox 8">
            <a:extLst>
              <a:ext uri="{FF2B5EF4-FFF2-40B4-BE49-F238E27FC236}">
                <a16:creationId xmlns:a16="http://schemas.microsoft.com/office/drawing/2014/main" id="{33E6DCCE-6EC7-483D-B040-4F5CC49ED7A3}"/>
              </a:ext>
            </a:extLst>
          </p:cNvPr>
          <p:cNvSpPr txBox="1"/>
          <p:nvPr/>
        </p:nvSpPr>
        <p:spPr>
          <a:xfrm>
            <a:off x="628650" y="5867400"/>
            <a:ext cx="7886700" cy="646331"/>
          </a:xfrm>
          <a:prstGeom prst="rect">
            <a:avLst/>
          </a:prstGeom>
          <a:noFill/>
        </p:spPr>
        <p:txBody>
          <a:bodyPr wrap="square" rtlCol="0">
            <a:spAutoFit/>
          </a:bodyPr>
          <a:lstStyle/>
          <a:p>
            <a:r>
              <a:rPr lang="en-US" dirty="0">
                <a:solidFill>
                  <a:srgbClr val="FF0000"/>
                </a:solidFill>
              </a:rPr>
              <a:t>***Many B2B SaaS companies do not have formal marketing programs so this slide can be removed and use the preceding “initiatives” slide ***</a:t>
            </a:r>
          </a:p>
        </p:txBody>
      </p:sp>
    </p:spTree>
    <p:extLst>
      <p:ext uri="{BB962C8B-B14F-4D97-AF65-F5344CB8AC3E}">
        <p14:creationId xmlns:p14="http://schemas.microsoft.com/office/powerpoint/2010/main" val="306740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867F-D68E-455E-8296-31AD8546E371}"/>
              </a:ext>
            </a:extLst>
          </p:cNvPr>
          <p:cNvSpPr>
            <a:spLocks noGrp="1"/>
          </p:cNvSpPr>
          <p:nvPr>
            <p:ph type="title"/>
          </p:nvPr>
        </p:nvSpPr>
        <p:spPr/>
        <p:txBody>
          <a:bodyPr/>
          <a:lstStyle/>
          <a:p>
            <a:r>
              <a:rPr lang="en-US" dirty="0"/>
              <a:t>Customer: Highlights</a:t>
            </a:r>
          </a:p>
        </p:txBody>
      </p:sp>
      <p:sp>
        <p:nvSpPr>
          <p:cNvPr id="6" name="Content Placeholder 5">
            <a:extLst>
              <a:ext uri="{FF2B5EF4-FFF2-40B4-BE49-F238E27FC236}">
                <a16:creationId xmlns:a16="http://schemas.microsoft.com/office/drawing/2014/main" id="{7847C094-EB7A-4CAF-AF04-94E555F6C7C9}"/>
              </a:ext>
            </a:extLst>
          </p:cNvPr>
          <p:cNvSpPr>
            <a:spLocks noGrp="1"/>
          </p:cNvSpPr>
          <p:nvPr>
            <p:ph idx="1"/>
          </p:nvPr>
        </p:nvSpPr>
        <p:spPr/>
        <p:txBody>
          <a:bodyPr/>
          <a:lstStyle/>
          <a:p>
            <a:r>
              <a:rPr lang="en-US" dirty="0"/>
              <a:t>[Implementations]</a:t>
            </a:r>
          </a:p>
          <a:p>
            <a:r>
              <a:rPr lang="en-US" dirty="0"/>
              <a:t>[Backlog]</a:t>
            </a:r>
          </a:p>
          <a:p>
            <a:r>
              <a:rPr lang="en-US" dirty="0"/>
              <a:t>[Days from close to launch]</a:t>
            </a:r>
          </a:p>
          <a:p>
            <a:r>
              <a:rPr lang="en-US" dirty="0"/>
              <a:t>[Support requests]</a:t>
            </a:r>
          </a:p>
        </p:txBody>
      </p:sp>
      <p:sp>
        <p:nvSpPr>
          <p:cNvPr id="3" name="Date Placeholder 2">
            <a:extLst>
              <a:ext uri="{FF2B5EF4-FFF2-40B4-BE49-F238E27FC236}">
                <a16:creationId xmlns:a16="http://schemas.microsoft.com/office/drawing/2014/main" id="{B5FF0275-6F81-4EA8-AF0A-FBB14D826E98}"/>
              </a:ext>
            </a:extLst>
          </p:cNvPr>
          <p:cNvSpPr>
            <a:spLocks noGrp="1"/>
          </p:cNvSpPr>
          <p:nvPr>
            <p:ph type="dt" sz="half" idx="2"/>
          </p:nvPr>
        </p:nvSpPr>
        <p:spPr/>
        <p:txBody>
          <a:bodyPr/>
          <a:lstStyle/>
          <a:p>
            <a:r>
              <a:rPr lang="en-US"/>
              <a:t>(v3) 4/15/2021</a:t>
            </a:r>
          </a:p>
        </p:txBody>
      </p:sp>
      <p:sp>
        <p:nvSpPr>
          <p:cNvPr id="4" name="Footer Placeholder 3">
            <a:extLst>
              <a:ext uri="{FF2B5EF4-FFF2-40B4-BE49-F238E27FC236}">
                <a16:creationId xmlns:a16="http://schemas.microsoft.com/office/drawing/2014/main" id="{79E870B4-634A-4FCD-A98F-FC765C40A842}"/>
              </a:ext>
            </a:extLst>
          </p:cNvPr>
          <p:cNvSpPr>
            <a:spLocks noGrp="1"/>
          </p:cNvSpPr>
          <p:nvPr>
            <p:ph type="ftr" sz="quarter" idx="3"/>
          </p:nvPr>
        </p:nvSpPr>
        <p:spPr/>
        <p:txBody>
          <a:bodyPr/>
          <a:lstStyle/>
          <a:p>
            <a:r>
              <a:rPr lang="en-US"/>
              <a:t>[Company Name] Advisory Board - Confidential</a:t>
            </a:r>
          </a:p>
        </p:txBody>
      </p:sp>
      <p:sp>
        <p:nvSpPr>
          <p:cNvPr id="5" name="Slide Number Placeholder 4">
            <a:extLst>
              <a:ext uri="{FF2B5EF4-FFF2-40B4-BE49-F238E27FC236}">
                <a16:creationId xmlns:a16="http://schemas.microsoft.com/office/drawing/2014/main" id="{2C8EF796-CF4E-45E4-A3A3-1640327FDBEC}"/>
              </a:ext>
            </a:extLst>
          </p:cNvPr>
          <p:cNvSpPr>
            <a:spLocks noGrp="1"/>
          </p:cNvSpPr>
          <p:nvPr>
            <p:ph type="sldNum" sz="quarter" idx="4"/>
          </p:nvPr>
        </p:nvSpPr>
        <p:spPr/>
        <p:txBody>
          <a:bodyPr/>
          <a:lstStyle/>
          <a:p>
            <a:fld id="{095FD31F-8D24-4973-ABAE-235B4369BAC4}" type="slidenum">
              <a:rPr lang="en-US" smtClean="0"/>
              <a:t>13</a:t>
            </a:fld>
            <a:endParaRPr lang="en-US"/>
          </a:p>
        </p:txBody>
      </p:sp>
      <p:sp>
        <p:nvSpPr>
          <p:cNvPr id="8" name="TextBox 7">
            <a:extLst>
              <a:ext uri="{FF2B5EF4-FFF2-40B4-BE49-F238E27FC236}">
                <a16:creationId xmlns:a16="http://schemas.microsoft.com/office/drawing/2014/main" id="{4A780E61-9EED-4223-8D81-EDA750DAAFF8}"/>
              </a:ext>
            </a:extLst>
          </p:cNvPr>
          <p:cNvSpPr txBox="1"/>
          <p:nvPr/>
        </p:nvSpPr>
        <p:spPr>
          <a:xfrm>
            <a:off x="628650" y="5486400"/>
            <a:ext cx="7886700" cy="646331"/>
          </a:xfrm>
          <a:prstGeom prst="rect">
            <a:avLst/>
          </a:prstGeom>
          <a:noFill/>
        </p:spPr>
        <p:txBody>
          <a:bodyPr wrap="square" rtlCol="0">
            <a:spAutoFit/>
          </a:bodyPr>
          <a:lstStyle/>
          <a:p>
            <a:r>
              <a:rPr lang="en-US" dirty="0">
                <a:solidFill>
                  <a:srgbClr val="FF0000"/>
                </a:solidFill>
              </a:rPr>
              <a:t>***Should be tailored to reflect quantifiable and measurable impacts to your existing customers. Can be helpful to include a chart or graph with this slide***</a:t>
            </a:r>
          </a:p>
        </p:txBody>
      </p:sp>
    </p:spTree>
    <p:extLst>
      <p:ext uri="{BB962C8B-B14F-4D97-AF65-F5344CB8AC3E}">
        <p14:creationId xmlns:p14="http://schemas.microsoft.com/office/powerpoint/2010/main" val="386513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FD7DC-DEFC-4821-98DE-95C8ACBA03B8}"/>
              </a:ext>
            </a:extLst>
          </p:cNvPr>
          <p:cNvSpPr>
            <a:spLocks noGrp="1"/>
          </p:cNvSpPr>
          <p:nvPr>
            <p:ph type="title"/>
          </p:nvPr>
        </p:nvSpPr>
        <p:spPr/>
        <p:txBody>
          <a:bodyPr/>
          <a:lstStyle/>
          <a:p>
            <a:r>
              <a:rPr lang="en-US" dirty="0"/>
              <a:t>Product: Overview</a:t>
            </a:r>
          </a:p>
        </p:txBody>
      </p:sp>
      <p:sp>
        <p:nvSpPr>
          <p:cNvPr id="3" name="Content Placeholder 2">
            <a:extLst>
              <a:ext uri="{FF2B5EF4-FFF2-40B4-BE49-F238E27FC236}">
                <a16:creationId xmlns:a16="http://schemas.microsoft.com/office/drawing/2014/main" id="{0F2B5345-5650-4387-9165-73DAE8AAB2DF}"/>
              </a:ext>
            </a:extLst>
          </p:cNvPr>
          <p:cNvSpPr>
            <a:spLocks noGrp="1"/>
          </p:cNvSpPr>
          <p:nvPr>
            <p:ph idx="1"/>
          </p:nvPr>
        </p:nvSpPr>
        <p:spPr/>
        <p:txBody>
          <a:bodyPr/>
          <a:lstStyle/>
          <a:p>
            <a:r>
              <a:rPr lang="en-US" dirty="0"/>
              <a:t>Last release</a:t>
            </a:r>
          </a:p>
          <a:p>
            <a:r>
              <a:rPr lang="en-US" dirty="0"/>
              <a:t>Current features in implementation</a:t>
            </a:r>
          </a:p>
          <a:p>
            <a:r>
              <a:rPr lang="en-US" dirty="0"/>
              <a:t>Target date for next release</a:t>
            </a:r>
          </a:p>
          <a:p>
            <a:r>
              <a:rPr lang="en-US" dirty="0"/>
              <a:t>Important integrations</a:t>
            </a:r>
          </a:p>
          <a:p>
            <a:r>
              <a:rPr lang="en-US" dirty="0"/>
              <a:t>Points of friction</a:t>
            </a:r>
          </a:p>
        </p:txBody>
      </p:sp>
      <p:sp>
        <p:nvSpPr>
          <p:cNvPr id="4" name="Date Placeholder 3">
            <a:extLst>
              <a:ext uri="{FF2B5EF4-FFF2-40B4-BE49-F238E27FC236}">
                <a16:creationId xmlns:a16="http://schemas.microsoft.com/office/drawing/2014/main" id="{84A99B1D-10E3-48C6-929D-5C538A6F07B2}"/>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F92E2025-520D-409B-A022-494B54D962C5}"/>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1F6060A4-22FC-4A77-BE68-30F1D2316665}"/>
              </a:ext>
            </a:extLst>
          </p:cNvPr>
          <p:cNvSpPr>
            <a:spLocks noGrp="1"/>
          </p:cNvSpPr>
          <p:nvPr>
            <p:ph type="sldNum" sz="quarter" idx="4"/>
          </p:nvPr>
        </p:nvSpPr>
        <p:spPr/>
        <p:txBody>
          <a:bodyPr/>
          <a:lstStyle/>
          <a:p>
            <a:fld id="{095FD31F-8D24-4973-ABAE-235B4369BAC4}" type="slidenum">
              <a:rPr lang="en-US" smtClean="0"/>
              <a:t>14</a:t>
            </a:fld>
            <a:endParaRPr lang="en-US"/>
          </a:p>
        </p:txBody>
      </p:sp>
      <p:sp>
        <p:nvSpPr>
          <p:cNvPr id="7" name="TextBox 6">
            <a:extLst>
              <a:ext uri="{FF2B5EF4-FFF2-40B4-BE49-F238E27FC236}">
                <a16:creationId xmlns:a16="http://schemas.microsoft.com/office/drawing/2014/main" id="{65C8FA46-0D7C-404D-9E2C-AB68B7044CAE}"/>
              </a:ext>
            </a:extLst>
          </p:cNvPr>
          <p:cNvSpPr txBox="1"/>
          <p:nvPr/>
        </p:nvSpPr>
        <p:spPr>
          <a:xfrm>
            <a:off x="628650" y="5486400"/>
            <a:ext cx="7886700" cy="369332"/>
          </a:xfrm>
          <a:prstGeom prst="rect">
            <a:avLst/>
          </a:prstGeom>
          <a:noFill/>
        </p:spPr>
        <p:txBody>
          <a:bodyPr wrap="square" rtlCol="0">
            <a:spAutoFit/>
          </a:bodyPr>
          <a:lstStyle/>
          <a:p>
            <a:r>
              <a:rPr lang="en-US" dirty="0">
                <a:solidFill>
                  <a:srgbClr val="FF0000"/>
                </a:solidFill>
              </a:rPr>
              <a:t>***Great opportunity for the product manager or CTO to present***</a:t>
            </a:r>
          </a:p>
        </p:txBody>
      </p:sp>
    </p:spTree>
    <p:extLst>
      <p:ext uri="{BB962C8B-B14F-4D97-AF65-F5344CB8AC3E}">
        <p14:creationId xmlns:p14="http://schemas.microsoft.com/office/powerpoint/2010/main" val="321341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AAACA-118E-4118-9A48-E68A2C64AAA2}"/>
              </a:ext>
            </a:extLst>
          </p:cNvPr>
          <p:cNvSpPr>
            <a:spLocks noGrp="1"/>
          </p:cNvSpPr>
          <p:nvPr>
            <p:ph type="title"/>
          </p:nvPr>
        </p:nvSpPr>
        <p:spPr/>
        <p:txBody>
          <a:bodyPr/>
          <a:lstStyle/>
          <a:p>
            <a:r>
              <a:rPr lang="en-US" dirty="0"/>
              <a:t>Product: Roadmap</a:t>
            </a:r>
          </a:p>
        </p:txBody>
      </p:sp>
      <p:sp>
        <p:nvSpPr>
          <p:cNvPr id="3" name="Content Placeholder 2">
            <a:extLst>
              <a:ext uri="{FF2B5EF4-FFF2-40B4-BE49-F238E27FC236}">
                <a16:creationId xmlns:a16="http://schemas.microsoft.com/office/drawing/2014/main" id="{C9C31251-1D0F-4954-920E-8D0396BA90DA}"/>
              </a:ext>
            </a:extLst>
          </p:cNvPr>
          <p:cNvSpPr>
            <a:spLocks noGrp="1"/>
          </p:cNvSpPr>
          <p:nvPr>
            <p:ph idx="1"/>
          </p:nvPr>
        </p:nvSpPr>
        <p:spPr/>
        <p:txBody>
          <a:bodyPr/>
          <a:lstStyle/>
          <a:p>
            <a:r>
              <a:rPr lang="en-US" dirty="0"/>
              <a:t>Next quarter</a:t>
            </a:r>
          </a:p>
          <a:p>
            <a:pPr lvl="1"/>
            <a:r>
              <a:rPr lang="en-US" dirty="0"/>
              <a:t>A</a:t>
            </a:r>
          </a:p>
          <a:p>
            <a:pPr lvl="1"/>
            <a:r>
              <a:rPr lang="en-US" dirty="0"/>
              <a:t>B</a:t>
            </a:r>
          </a:p>
          <a:p>
            <a:pPr lvl="1"/>
            <a:r>
              <a:rPr lang="en-US" dirty="0"/>
              <a:t>C</a:t>
            </a:r>
          </a:p>
          <a:p>
            <a:r>
              <a:rPr lang="en-US" dirty="0"/>
              <a:t>Next Year</a:t>
            </a:r>
          </a:p>
          <a:p>
            <a:pPr lvl="1"/>
            <a:r>
              <a:rPr lang="en-US" dirty="0"/>
              <a:t>A</a:t>
            </a:r>
          </a:p>
          <a:p>
            <a:pPr lvl="1"/>
            <a:r>
              <a:rPr lang="en-US" dirty="0"/>
              <a:t>B</a:t>
            </a:r>
          </a:p>
          <a:p>
            <a:pPr lvl="1"/>
            <a:r>
              <a:rPr lang="en-US" dirty="0"/>
              <a:t>C</a:t>
            </a:r>
          </a:p>
          <a:p>
            <a:r>
              <a:rPr lang="en-US" sz="2000" i="1" dirty="0"/>
              <a:t>NOTE:  how much of this we have funding for vs. what is aspirational</a:t>
            </a:r>
          </a:p>
        </p:txBody>
      </p:sp>
      <p:sp>
        <p:nvSpPr>
          <p:cNvPr id="4" name="Date Placeholder 3">
            <a:extLst>
              <a:ext uri="{FF2B5EF4-FFF2-40B4-BE49-F238E27FC236}">
                <a16:creationId xmlns:a16="http://schemas.microsoft.com/office/drawing/2014/main" id="{D797B8DF-40E8-4E9A-875E-D1DB2ADC95ED}"/>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A275B61B-F391-49FD-80A5-DCE2CAE5DC6C}"/>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BD72A1B0-33F9-4ECC-9080-3F26DFB47393}"/>
              </a:ext>
            </a:extLst>
          </p:cNvPr>
          <p:cNvSpPr>
            <a:spLocks noGrp="1"/>
          </p:cNvSpPr>
          <p:nvPr>
            <p:ph type="sldNum" sz="quarter" idx="4"/>
          </p:nvPr>
        </p:nvSpPr>
        <p:spPr/>
        <p:txBody>
          <a:bodyPr/>
          <a:lstStyle/>
          <a:p>
            <a:fld id="{095FD31F-8D24-4973-ABAE-235B4369BAC4}" type="slidenum">
              <a:rPr lang="en-US" smtClean="0"/>
              <a:t>15</a:t>
            </a:fld>
            <a:endParaRPr lang="en-US"/>
          </a:p>
        </p:txBody>
      </p:sp>
      <p:sp>
        <p:nvSpPr>
          <p:cNvPr id="8" name="TextBox 7">
            <a:extLst>
              <a:ext uri="{FF2B5EF4-FFF2-40B4-BE49-F238E27FC236}">
                <a16:creationId xmlns:a16="http://schemas.microsoft.com/office/drawing/2014/main" id="{E5B10A7F-EFBF-4EFA-9E6A-4A08796A95E5}"/>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 Features should include metrics on cost and what “value” it brings (e.g. customer retention, new customers, competitive advantage, new revenue stream, increased revenue per customer)***</a:t>
            </a:r>
          </a:p>
        </p:txBody>
      </p:sp>
    </p:spTree>
    <p:extLst>
      <p:ext uri="{BB962C8B-B14F-4D97-AF65-F5344CB8AC3E}">
        <p14:creationId xmlns:p14="http://schemas.microsoft.com/office/powerpoint/2010/main" val="34458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EBEAC-4C74-45E4-969F-D0E588412F29}"/>
              </a:ext>
            </a:extLst>
          </p:cNvPr>
          <p:cNvSpPr>
            <a:spLocks noGrp="1"/>
          </p:cNvSpPr>
          <p:nvPr>
            <p:ph type="title"/>
          </p:nvPr>
        </p:nvSpPr>
        <p:spPr/>
        <p:txBody>
          <a:bodyPr/>
          <a:lstStyle/>
          <a:p>
            <a:r>
              <a:rPr lang="en-US" dirty="0"/>
              <a:t>Operations: Overview</a:t>
            </a:r>
          </a:p>
        </p:txBody>
      </p:sp>
      <p:sp>
        <p:nvSpPr>
          <p:cNvPr id="3" name="Content Placeholder 2">
            <a:extLst>
              <a:ext uri="{FF2B5EF4-FFF2-40B4-BE49-F238E27FC236}">
                <a16:creationId xmlns:a16="http://schemas.microsoft.com/office/drawing/2014/main" id="{2F899B93-0196-43D5-A815-724D7B9DC9B9}"/>
              </a:ext>
            </a:extLst>
          </p:cNvPr>
          <p:cNvSpPr>
            <a:spLocks noGrp="1"/>
          </p:cNvSpPr>
          <p:nvPr>
            <p:ph idx="1"/>
          </p:nvPr>
        </p:nvSpPr>
        <p:spPr/>
        <p:txBody>
          <a:bodyPr/>
          <a:lstStyle/>
          <a:p>
            <a:r>
              <a:rPr lang="en-US" dirty="0"/>
              <a:t>Legal</a:t>
            </a:r>
          </a:p>
          <a:p>
            <a:r>
              <a:rPr lang="en-US" dirty="0"/>
              <a:t>HR</a:t>
            </a:r>
          </a:p>
          <a:p>
            <a:r>
              <a:rPr lang="en-US" dirty="0"/>
              <a:t>Personnel changes</a:t>
            </a:r>
          </a:p>
          <a:p>
            <a:r>
              <a:rPr lang="en-US" dirty="0"/>
              <a:t>Insurance</a:t>
            </a:r>
          </a:p>
          <a:p>
            <a:r>
              <a:rPr lang="en-US" dirty="0"/>
              <a:t>Offices</a:t>
            </a:r>
          </a:p>
          <a:p>
            <a:pPr lvl="1"/>
            <a:endParaRPr lang="en-US" dirty="0"/>
          </a:p>
        </p:txBody>
      </p:sp>
      <p:sp>
        <p:nvSpPr>
          <p:cNvPr id="4" name="Date Placeholder 3">
            <a:extLst>
              <a:ext uri="{FF2B5EF4-FFF2-40B4-BE49-F238E27FC236}">
                <a16:creationId xmlns:a16="http://schemas.microsoft.com/office/drawing/2014/main" id="{E2D7D337-BF2B-4B8E-9CE7-8457EBCC8639}"/>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4AF38542-EE82-4ECD-B3E6-9FF6D77AC0BE}"/>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0286A50D-73C7-431C-8AF4-FFDB4A5E4F10}"/>
              </a:ext>
            </a:extLst>
          </p:cNvPr>
          <p:cNvSpPr>
            <a:spLocks noGrp="1"/>
          </p:cNvSpPr>
          <p:nvPr>
            <p:ph type="sldNum" sz="quarter" idx="4"/>
          </p:nvPr>
        </p:nvSpPr>
        <p:spPr/>
        <p:txBody>
          <a:bodyPr/>
          <a:lstStyle/>
          <a:p>
            <a:fld id="{095FD31F-8D24-4973-ABAE-235B4369BAC4}" type="slidenum">
              <a:rPr lang="en-US" smtClean="0"/>
              <a:t>16</a:t>
            </a:fld>
            <a:endParaRPr lang="en-US"/>
          </a:p>
        </p:txBody>
      </p:sp>
      <p:sp>
        <p:nvSpPr>
          <p:cNvPr id="7" name="TextBox 6">
            <a:extLst>
              <a:ext uri="{FF2B5EF4-FFF2-40B4-BE49-F238E27FC236}">
                <a16:creationId xmlns:a16="http://schemas.microsoft.com/office/drawing/2014/main" id="{70FC5FBF-181F-4E6A-A328-60DFACE05782}"/>
              </a:ext>
            </a:extLst>
          </p:cNvPr>
          <p:cNvSpPr txBox="1"/>
          <p:nvPr/>
        </p:nvSpPr>
        <p:spPr>
          <a:xfrm>
            <a:off x="628650" y="5486400"/>
            <a:ext cx="7886700" cy="646331"/>
          </a:xfrm>
          <a:prstGeom prst="rect">
            <a:avLst/>
          </a:prstGeom>
          <a:noFill/>
        </p:spPr>
        <p:txBody>
          <a:bodyPr wrap="square" rtlCol="0">
            <a:spAutoFit/>
          </a:bodyPr>
          <a:lstStyle/>
          <a:p>
            <a:r>
              <a:rPr lang="en-US" dirty="0">
                <a:solidFill>
                  <a:srgbClr val="FF0000"/>
                </a:solidFill>
              </a:rPr>
              <a:t>***High level operational metrics… probably only need to highlight those that impact the business.***</a:t>
            </a:r>
          </a:p>
        </p:txBody>
      </p:sp>
    </p:spTree>
    <p:extLst>
      <p:ext uri="{BB962C8B-B14F-4D97-AF65-F5344CB8AC3E}">
        <p14:creationId xmlns:p14="http://schemas.microsoft.com/office/powerpoint/2010/main" val="4170636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2B66-066D-4990-BCAD-8C882678819A}"/>
              </a:ext>
            </a:extLst>
          </p:cNvPr>
          <p:cNvSpPr>
            <a:spLocks noGrp="1"/>
          </p:cNvSpPr>
          <p:nvPr>
            <p:ph type="title"/>
          </p:nvPr>
        </p:nvSpPr>
        <p:spPr/>
        <p:txBody>
          <a:bodyPr/>
          <a:lstStyle/>
          <a:p>
            <a:r>
              <a:rPr lang="en-US" dirty="0"/>
              <a:t>Forecast: Overview</a:t>
            </a:r>
          </a:p>
        </p:txBody>
      </p:sp>
      <p:sp>
        <p:nvSpPr>
          <p:cNvPr id="3" name="Content Placeholder 2">
            <a:extLst>
              <a:ext uri="{FF2B5EF4-FFF2-40B4-BE49-F238E27FC236}">
                <a16:creationId xmlns:a16="http://schemas.microsoft.com/office/drawing/2014/main" id="{81E8FD51-2840-4E2A-9124-F22D257E2349}"/>
              </a:ext>
            </a:extLst>
          </p:cNvPr>
          <p:cNvSpPr>
            <a:spLocks noGrp="1"/>
          </p:cNvSpPr>
          <p:nvPr>
            <p:ph idx="1"/>
          </p:nvPr>
        </p:nvSpPr>
        <p:spPr/>
        <p:txBody>
          <a:bodyPr/>
          <a:lstStyle/>
          <a:p>
            <a:r>
              <a:rPr lang="en-US" dirty="0"/>
              <a:t>Sales</a:t>
            </a:r>
          </a:p>
          <a:p>
            <a:r>
              <a:rPr lang="en-US" dirty="0"/>
              <a:t>Revenue</a:t>
            </a:r>
          </a:p>
          <a:p>
            <a:r>
              <a:rPr lang="en-US" dirty="0"/>
              <a:t>COGS/Gross Margin</a:t>
            </a:r>
          </a:p>
          <a:p>
            <a:r>
              <a:rPr lang="en-US" dirty="0"/>
              <a:t>Overhead</a:t>
            </a:r>
          </a:p>
          <a:p>
            <a:r>
              <a:rPr lang="en-US" dirty="0"/>
              <a:t>NOTE:  Tracking forecast meeting-to-meeting</a:t>
            </a:r>
          </a:p>
        </p:txBody>
      </p:sp>
      <p:sp>
        <p:nvSpPr>
          <p:cNvPr id="4" name="Date Placeholder 3">
            <a:extLst>
              <a:ext uri="{FF2B5EF4-FFF2-40B4-BE49-F238E27FC236}">
                <a16:creationId xmlns:a16="http://schemas.microsoft.com/office/drawing/2014/main" id="{6EAFCB4B-E339-4911-A97A-191AB48DF8C0}"/>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F2861592-45A3-4ED3-ABF4-86341BD7D950}"/>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49A17827-4723-431B-A2AE-8DB195EB6DE7}"/>
              </a:ext>
            </a:extLst>
          </p:cNvPr>
          <p:cNvSpPr>
            <a:spLocks noGrp="1"/>
          </p:cNvSpPr>
          <p:nvPr>
            <p:ph type="sldNum" sz="quarter" idx="4"/>
          </p:nvPr>
        </p:nvSpPr>
        <p:spPr/>
        <p:txBody>
          <a:bodyPr/>
          <a:lstStyle/>
          <a:p>
            <a:fld id="{095FD31F-8D24-4973-ABAE-235B4369BAC4}" type="slidenum">
              <a:rPr lang="en-US" smtClean="0"/>
              <a:t>17</a:t>
            </a:fld>
            <a:endParaRPr lang="en-US"/>
          </a:p>
        </p:txBody>
      </p:sp>
      <p:sp>
        <p:nvSpPr>
          <p:cNvPr id="7" name="TextBox 6">
            <a:extLst>
              <a:ext uri="{FF2B5EF4-FFF2-40B4-BE49-F238E27FC236}">
                <a16:creationId xmlns:a16="http://schemas.microsoft.com/office/drawing/2014/main" id="{F2C49D6F-5D19-4EFA-BBB5-2AB5EE9D7A98}"/>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***These should include the most important and relevant financial and sales items from the KPIs slide… it is important to be consistent on the measures that DRIVE the business***</a:t>
            </a:r>
          </a:p>
        </p:txBody>
      </p:sp>
    </p:spTree>
    <p:extLst>
      <p:ext uri="{BB962C8B-B14F-4D97-AF65-F5344CB8AC3E}">
        <p14:creationId xmlns:p14="http://schemas.microsoft.com/office/powerpoint/2010/main" val="4204574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F80C-5C0E-4190-B2CD-FB9365946482}"/>
              </a:ext>
            </a:extLst>
          </p:cNvPr>
          <p:cNvSpPr>
            <a:spLocks noGrp="1"/>
          </p:cNvSpPr>
          <p:nvPr>
            <p:ph type="title"/>
          </p:nvPr>
        </p:nvSpPr>
        <p:spPr/>
        <p:txBody>
          <a:bodyPr/>
          <a:lstStyle/>
          <a:p>
            <a:r>
              <a:rPr lang="en-US" dirty="0"/>
              <a:t>Discussion: Challenges</a:t>
            </a:r>
          </a:p>
        </p:txBody>
      </p:sp>
      <p:sp>
        <p:nvSpPr>
          <p:cNvPr id="3" name="Content Placeholder 2">
            <a:extLst>
              <a:ext uri="{FF2B5EF4-FFF2-40B4-BE49-F238E27FC236}">
                <a16:creationId xmlns:a16="http://schemas.microsoft.com/office/drawing/2014/main" id="{84FFA3D0-A5C8-40D5-81CE-FECBEDF54E75}"/>
              </a:ext>
            </a:extLst>
          </p:cNvPr>
          <p:cNvSpPr>
            <a:spLocks noGrp="1"/>
          </p:cNvSpPr>
          <p:nvPr>
            <p:ph idx="1"/>
          </p:nvPr>
        </p:nvSpPr>
        <p:spPr/>
        <p:txBody>
          <a:bodyPr/>
          <a:lstStyle/>
          <a:p>
            <a:pPr marL="0" indent="0">
              <a:buNone/>
            </a:pPr>
            <a:r>
              <a:rPr lang="en-US" dirty="0"/>
              <a:t>Key challenges facing the business</a:t>
            </a:r>
          </a:p>
          <a:p>
            <a:r>
              <a:rPr lang="en-US" dirty="0"/>
              <a:t>Challenge 1</a:t>
            </a:r>
          </a:p>
          <a:p>
            <a:r>
              <a:rPr lang="en-US" dirty="0"/>
              <a:t>Challenge 2</a:t>
            </a:r>
          </a:p>
          <a:p>
            <a:r>
              <a:rPr lang="en-US" dirty="0"/>
              <a:t>Discuss….</a:t>
            </a:r>
          </a:p>
        </p:txBody>
      </p:sp>
      <p:sp>
        <p:nvSpPr>
          <p:cNvPr id="4" name="Date Placeholder 3">
            <a:extLst>
              <a:ext uri="{FF2B5EF4-FFF2-40B4-BE49-F238E27FC236}">
                <a16:creationId xmlns:a16="http://schemas.microsoft.com/office/drawing/2014/main" id="{1EC4FA28-2461-4F76-B4D7-7A9D710A293F}"/>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5EDF7FE6-CCF8-458D-AC19-E4C2A4DEE78A}"/>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7A2CBF04-F78A-4823-99C9-63C88024DD2D}"/>
              </a:ext>
            </a:extLst>
          </p:cNvPr>
          <p:cNvSpPr>
            <a:spLocks noGrp="1"/>
          </p:cNvSpPr>
          <p:nvPr>
            <p:ph type="sldNum" sz="quarter" idx="4"/>
          </p:nvPr>
        </p:nvSpPr>
        <p:spPr/>
        <p:txBody>
          <a:bodyPr/>
          <a:lstStyle/>
          <a:p>
            <a:fld id="{095FD31F-8D24-4973-ABAE-235B4369BAC4}" type="slidenum">
              <a:rPr lang="en-US" smtClean="0"/>
              <a:t>18</a:t>
            </a:fld>
            <a:endParaRPr lang="en-US"/>
          </a:p>
        </p:txBody>
      </p:sp>
      <p:sp>
        <p:nvSpPr>
          <p:cNvPr id="7" name="TextBox 6">
            <a:extLst>
              <a:ext uri="{FF2B5EF4-FFF2-40B4-BE49-F238E27FC236}">
                <a16:creationId xmlns:a16="http://schemas.microsoft.com/office/drawing/2014/main" id="{5654E2CB-B498-4718-A11A-484616A4C741}"/>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***The deck culminates on the next slides.  The “facts” that are reported out provide the foundation for thoughtful and useful conversations.  This slide is about challenges… see possible list above***</a:t>
            </a:r>
          </a:p>
        </p:txBody>
      </p:sp>
      <p:sp>
        <p:nvSpPr>
          <p:cNvPr id="8" name="TextBox 7">
            <a:extLst>
              <a:ext uri="{FF2B5EF4-FFF2-40B4-BE49-F238E27FC236}">
                <a16:creationId xmlns:a16="http://schemas.microsoft.com/office/drawing/2014/main" id="{9E380951-6525-41C2-BFAA-FC4BEFA1BE1D}"/>
              </a:ext>
            </a:extLst>
          </p:cNvPr>
          <p:cNvSpPr txBox="1"/>
          <p:nvPr/>
        </p:nvSpPr>
        <p:spPr>
          <a:xfrm>
            <a:off x="6086659" y="2662854"/>
            <a:ext cx="2875117" cy="2308324"/>
          </a:xfrm>
          <a:prstGeom prst="rect">
            <a:avLst/>
          </a:prstGeom>
          <a:noFill/>
        </p:spPr>
        <p:txBody>
          <a:bodyPr wrap="square" rtlCol="0">
            <a:spAutoFit/>
          </a:bodyPr>
          <a:lstStyle/>
          <a:p>
            <a:r>
              <a:rPr lang="en-US" sz="1600" u="sng" dirty="0"/>
              <a:t>SAMPLE Challenges include</a:t>
            </a:r>
            <a:r>
              <a:rPr lang="en-US" sz="1600" dirty="0"/>
              <a:t>:</a:t>
            </a:r>
          </a:p>
          <a:p>
            <a:pPr marL="285750" indent="-285750">
              <a:buFont typeface="Arial" panose="020B0604020202020204" pitchFamily="34" charset="0"/>
              <a:buChar char="•"/>
            </a:pPr>
            <a:r>
              <a:rPr lang="en-US" sz="1600" dirty="0"/>
              <a:t>CEO burnout</a:t>
            </a:r>
          </a:p>
          <a:p>
            <a:pPr marL="285750" indent="-285750">
              <a:buFont typeface="Arial" panose="020B0604020202020204" pitchFamily="34" charset="0"/>
              <a:buChar char="•"/>
            </a:pPr>
            <a:r>
              <a:rPr lang="en-US" sz="1600" dirty="0"/>
              <a:t>Team efficiency or dynamics</a:t>
            </a:r>
          </a:p>
          <a:p>
            <a:pPr marL="285750" indent="-285750">
              <a:buFont typeface="Arial" panose="020B0604020202020204" pitchFamily="34" charset="0"/>
              <a:buChar char="•"/>
            </a:pPr>
            <a:r>
              <a:rPr lang="en-US" sz="1600" dirty="0"/>
              <a:t>Cash flow</a:t>
            </a:r>
          </a:p>
          <a:p>
            <a:pPr marL="285750" indent="-285750">
              <a:buFont typeface="Arial" panose="020B0604020202020204" pitchFamily="34" charset="0"/>
              <a:buChar char="•"/>
            </a:pPr>
            <a:r>
              <a:rPr lang="en-US" sz="1600" dirty="0"/>
              <a:t>Closing big customer</a:t>
            </a:r>
          </a:p>
          <a:p>
            <a:pPr marL="285750" indent="-285750">
              <a:buFont typeface="Arial" panose="020B0604020202020204" pitchFamily="34" charset="0"/>
              <a:buChar char="•"/>
            </a:pPr>
            <a:r>
              <a:rPr lang="en-US" sz="1600" dirty="0"/>
              <a:t>Hiring</a:t>
            </a:r>
          </a:p>
          <a:p>
            <a:pPr marL="285750" indent="-285750">
              <a:buFont typeface="Arial" panose="020B0604020202020204" pitchFamily="34" charset="0"/>
              <a:buChar char="•"/>
            </a:pPr>
            <a:r>
              <a:rPr lang="en-US" sz="1600" dirty="0"/>
              <a:t>Remote work</a:t>
            </a:r>
          </a:p>
          <a:p>
            <a:pPr marL="285750" indent="-285750">
              <a:buFont typeface="Arial" panose="020B0604020202020204" pitchFamily="34" charset="0"/>
              <a:buChar char="•"/>
            </a:pPr>
            <a:r>
              <a:rPr lang="en-US" sz="1600" dirty="0"/>
              <a:t>Incident management</a:t>
            </a:r>
          </a:p>
          <a:p>
            <a:pPr marL="285750" indent="-285750">
              <a:buFont typeface="Arial" panose="020B0604020202020204" pitchFamily="34" charset="0"/>
              <a:buChar char="•"/>
            </a:pPr>
            <a:r>
              <a:rPr lang="en-US" sz="1600" dirty="0"/>
              <a:t>AP aging</a:t>
            </a:r>
          </a:p>
        </p:txBody>
      </p:sp>
    </p:spTree>
    <p:extLst>
      <p:ext uri="{BB962C8B-B14F-4D97-AF65-F5344CB8AC3E}">
        <p14:creationId xmlns:p14="http://schemas.microsoft.com/office/powerpoint/2010/main" val="4062593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0BCB-C9D2-4075-828C-760D8A186EC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66D4E8-412C-4359-95B7-78A60E22F5BD}"/>
              </a:ext>
            </a:extLst>
          </p:cNvPr>
          <p:cNvSpPr>
            <a:spLocks noGrp="1"/>
          </p:cNvSpPr>
          <p:nvPr>
            <p:ph idx="1"/>
          </p:nvPr>
        </p:nvSpPr>
        <p:spPr/>
        <p:txBody>
          <a:bodyPr>
            <a:normAutofit/>
          </a:bodyPr>
          <a:lstStyle/>
          <a:p>
            <a:pPr marL="0" indent="0">
              <a:buNone/>
            </a:pPr>
            <a:r>
              <a:rPr lang="en-US" sz="2400" dirty="0"/>
              <a:t>Goal of this discussion, is this strategic or tactical?</a:t>
            </a:r>
          </a:p>
          <a:p>
            <a:r>
              <a:rPr lang="en-US" sz="2400" dirty="0"/>
              <a:t>Key Fact 1</a:t>
            </a:r>
          </a:p>
          <a:p>
            <a:r>
              <a:rPr lang="en-US" sz="2400" dirty="0"/>
              <a:t>Key Fact 2</a:t>
            </a:r>
          </a:p>
          <a:p>
            <a:r>
              <a:rPr lang="en-US" sz="2400" dirty="0"/>
              <a:t>Question:  What if 1 and 2 were true, how does that impact [company name]?</a:t>
            </a:r>
          </a:p>
          <a:p>
            <a:r>
              <a:rPr lang="en-US" sz="2400" dirty="0"/>
              <a:t>Other things that are often talked about;</a:t>
            </a:r>
          </a:p>
          <a:p>
            <a:pPr lvl="1"/>
            <a:r>
              <a:rPr lang="en-US" sz="2000" dirty="0"/>
              <a:t>Strategy:  Raise now or later</a:t>
            </a:r>
          </a:p>
          <a:p>
            <a:pPr lvl="1"/>
            <a:r>
              <a:rPr lang="en-US" sz="2000" dirty="0"/>
              <a:t>Strategy:  Hire a new </a:t>
            </a:r>
            <a:r>
              <a:rPr lang="en-US" sz="2000" dirty="0" err="1"/>
              <a:t>CxO</a:t>
            </a:r>
            <a:endParaRPr lang="en-US" sz="2000" dirty="0"/>
          </a:p>
          <a:p>
            <a:pPr lvl="1"/>
            <a:r>
              <a:rPr lang="en-US" sz="2000" dirty="0"/>
              <a:t>Tactical:  Review sales deck for feedback</a:t>
            </a:r>
          </a:p>
        </p:txBody>
      </p:sp>
      <p:sp>
        <p:nvSpPr>
          <p:cNvPr id="4" name="Date Placeholder 3">
            <a:extLst>
              <a:ext uri="{FF2B5EF4-FFF2-40B4-BE49-F238E27FC236}">
                <a16:creationId xmlns:a16="http://schemas.microsoft.com/office/drawing/2014/main" id="{A7ECDB92-AF91-422F-897B-9E21B8314794}"/>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5D013700-11C1-4A94-86BE-AB369C2B699E}"/>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33A97C15-5515-496E-82FA-B88A38AC60F6}"/>
              </a:ext>
            </a:extLst>
          </p:cNvPr>
          <p:cNvSpPr>
            <a:spLocks noGrp="1"/>
          </p:cNvSpPr>
          <p:nvPr>
            <p:ph type="sldNum" sz="quarter" idx="4"/>
          </p:nvPr>
        </p:nvSpPr>
        <p:spPr/>
        <p:txBody>
          <a:bodyPr/>
          <a:lstStyle/>
          <a:p>
            <a:fld id="{095FD31F-8D24-4973-ABAE-235B4369BAC4}" type="slidenum">
              <a:rPr lang="en-US" smtClean="0"/>
              <a:t>19</a:t>
            </a:fld>
            <a:endParaRPr lang="en-US"/>
          </a:p>
        </p:txBody>
      </p:sp>
      <p:sp>
        <p:nvSpPr>
          <p:cNvPr id="7" name="TextBox 6">
            <a:extLst>
              <a:ext uri="{FF2B5EF4-FFF2-40B4-BE49-F238E27FC236}">
                <a16:creationId xmlns:a16="http://schemas.microsoft.com/office/drawing/2014/main" id="{526FDF4F-E451-4228-9026-7E1B7F4C2C97}"/>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***These should include the most important and relevant financial and sales items from the KPIs slide… it is important to be consistent on the measures that DRIVE the business***</a:t>
            </a:r>
          </a:p>
        </p:txBody>
      </p:sp>
    </p:spTree>
    <p:extLst>
      <p:ext uri="{BB962C8B-B14F-4D97-AF65-F5344CB8AC3E}">
        <p14:creationId xmlns:p14="http://schemas.microsoft.com/office/powerpoint/2010/main" val="92699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1A4D6-3226-4F70-9E4D-ECC2E8BEE7BF}"/>
              </a:ext>
            </a:extLst>
          </p:cNvPr>
          <p:cNvSpPr>
            <a:spLocks noGrp="1"/>
          </p:cNvSpPr>
          <p:nvPr>
            <p:ph type="title"/>
          </p:nvPr>
        </p:nvSpPr>
        <p:spPr/>
        <p:txBody>
          <a:bodyPr/>
          <a:lstStyle/>
          <a:p>
            <a:r>
              <a:rPr lang="en-US" dirty="0"/>
              <a:t>About This Deck</a:t>
            </a:r>
          </a:p>
        </p:txBody>
      </p:sp>
      <p:sp>
        <p:nvSpPr>
          <p:cNvPr id="3" name="Content Placeholder 2">
            <a:extLst>
              <a:ext uri="{FF2B5EF4-FFF2-40B4-BE49-F238E27FC236}">
                <a16:creationId xmlns:a16="http://schemas.microsoft.com/office/drawing/2014/main" id="{6D775DE9-7AB5-4CAA-AAE4-6B027583B77A}"/>
              </a:ext>
            </a:extLst>
          </p:cNvPr>
          <p:cNvSpPr>
            <a:spLocks noGrp="1"/>
          </p:cNvSpPr>
          <p:nvPr>
            <p:ph idx="1"/>
          </p:nvPr>
        </p:nvSpPr>
        <p:spPr/>
        <p:txBody>
          <a:bodyPr>
            <a:normAutofit fontScale="70000" lnSpcReduction="20000"/>
          </a:bodyPr>
          <a:lstStyle/>
          <a:p>
            <a:r>
              <a:rPr lang="en-US" dirty="0">
                <a:solidFill>
                  <a:srgbClr val="FF0000"/>
                </a:solidFill>
              </a:rPr>
              <a:t>This deck has been provided as a foundation for getting the most out of an advisory board.  Much of this information can/should also be provided to your investors and even key staff.</a:t>
            </a:r>
          </a:p>
          <a:p>
            <a:r>
              <a:rPr lang="en-US" dirty="0">
                <a:solidFill>
                  <a:srgbClr val="FF0000"/>
                </a:solidFill>
              </a:rPr>
              <a:t>Yes, it takes a while to establish and maintain the “facts” contained herein.  But, if you cannot measure indicators for your business, how can you know if you are on track?</a:t>
            </a:r>
          </a:p>
          <a:p>
            <a:r>
              <a:rPr lang="en-US" dirty="0">
                <a:solidFill>
                  <a:srgbClr val="FF0000"/>
                </a:solidFill>
              </a:rPr>
              <a:t>Choosing which elements to measure takes time and you will not likely get them “right” at first.  It is often hard to know what metrics “move the needle” more than others.</a:t>
            </a:r>
          </a:p>
          <a:p>
            <a:r>
              <a:rPr lang="en-US" dirty="0">
                <a:solidFill>
                  <a:srgbClr val="FF0000"/>
                </a:solidFill>
              </a:rPr>
              <a:t>It is a good idea to leverage leaders in various corporate disciplines to “own” KPIs/metrics contained herein.  They should be empowered to assert what should be reported, keep track of those metrics, be measured on them and even report them during the meetings.  This is great for ownership and leadership training.  Your advisors should be careful though when/if asking questions if some of these team members are more junior.</a:t>
            </a:r>
          </a:p>
          <a:p>
            <a:r>
              <a:rPr lang="en-US" dirty="0">
                <a:solidFill>
                  <a:srgbClr val="FF0000"/>
                </a:solidFill>
              </a:rPr>
              <a:t>There is some guidance included at the bottom (in red) of many slides.  This text box should be deleted.</a:t>
            </a:r>
          </a:p>
        </p:txBody>
      </p:sp>
      <p:sp>
        <p:nvSpPr>
          <p:cNvPr id="4" name="Date Placeholder 3">
            <a:extLst>
              <a:ext uri="{FF2B5EF4-FFF2-40B4-BE49-F238E27FC236}">
                <a16:creationId xmlns:a16="http://schemas.microsoft.com/office/drawing/2014/main" id="{719AC8D2-BD11-411B-92B5-C546289BCDA0}"/>
              </a:ext>
            </a:extLst>
          </p:cNvPr>
          <p:cNvSpPr>
            <a:spLocks noGrp="1"/>
          </p:cNvSpPr>
          <p:nvPr>
            <p:ph type="dt" sz="half" idx="2"/>
          </p:nvPr>
        </p:nvSpPr>
        <p:spPr/>
        <p:txBody>
          <a:bodyPr/>
          <a:lstStyle/>
          <a:p>
            <a:r>
              <a:rPr lang="en-US"/>
              <a:t>(v3) 4/15/2021</a:t>
            </a:r>
            <a:endParaRPr lang="en-US" dirty="0"/>
          </a:p>
        </p:txBody>
      </p:sp>
      <p:sp>
        <p:nvSpPr>
          <p:cNvPr id="5" name="Footer Placeholder 4">
            <a:extLst>
              <a:ext uri="{FF2B5EF4-FFF2-40B4-BE49-F238E27FC236}">
                <a16:creationId xmlns:a16="http://schemas.microsoft.com/office/drawing/2014/main" id="{453FA7E2-A3E2-44F0-A810-D424E03DE551}"/>
              </a:ext>
            </a:extLst>
          </p:cNvPr>
          <p:cNvSpPr>
            <a:spLocks noGrp="1"/>
          </p:cNvSpPr>
          <p:nvPr>
            <p:ph type="ftr" sz="quarter" idx="3"/>
          </p:nvPr>
        </p:nvSpPr>
        <p:spPr/>
        <p:txBody>
          <a:bodyPr/>
          <a:lstStyle/>
          <a:p>
            <a:r>
              <a:rPr lang="en-US"/>
              <a:t>[Company Name] Advisory Board - Confidential</a:t>
            </a:r>
            <a:endParaRPr lang="en-US" dirty="0"/>
          </a:p>
        </p:txBody>
      </p:sp>
      <p:sp>
        <p:nvSpPr>
          <p:cNvPr id="6" name="Slide Number Placeholder 5">
            <a:extLst>
              <a:ext uri="{FF2B5EF4-FFF2-40B4-BE49-F238E27FC236}">
                <a16:creationId xmlns:a16="http://schemas.microsoft.com/office/drawing/2014/main" id="{483A7A69-8244-4F7D-B9A2-AF65943F24DF}"/>
              </a:ext>
            </a:extLst>
          </p:cNvPr>
          <p:cNvSpPr>
            <a:spLocks noGrp="1"/>
          </p:cNvSpPr>
          <p:nvPr>
            <p:ph type="sldNum" sz="quarter" idx="4"/>
          </p:nvPr>
        </p:nvSpPr>
        <p:spPr/>
        <p:txBody>
          <a:bodyPr/>
          <a:lstStyle/>
          <a:p>
            <a:fld id="{095FD31F-8D24-4973-ABAE-235B4369BAC4}" type="slidenum">
              <a:rPr lang="en-US" smtClean="0"/>
              <a:pPr/>
              <a:t>2</a:t>
            </a:fld>
            <a:endParaRPr lang="en-US" dirty="0"/>
          </a:p>
        </p:txBody>
      </p:sp>
    </p:spTree>
    <p:extLst>
      <p:ext uri="{BB962C8B-B14F-4D97-AF65-F5344CB8AC3E}">
        <p14:creationId xmlns:p14="http://schemas.microsoft.com/office/powerpoint/2010/main" val="323037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6D50-E403-48D4-91F7-B9C98E837DC6}"/>
              </a:ext>
            </a:extLst>
          </p:cNvPr>
          <p:cNvSpPr>
            <a:spLocks noGrp="1"/>
          </p:cNvSpPr>
          <p:nvPr>
            <p:ph type="title"/>
          </p:nvPr>
        </p:nvSpPr>
        <p:spPr/>
        <p:txBody>
          <a:bodyPr/>
          <a:lstStyle/>
          <a:p>
            <a:r>
              <a:rPr lang="en-US" dirty="0"/>
              <a:t>Asks</a:t>
            </a:r>
          </a:p>
        </p:txBody>
      </p:sp>
      <p:sp>
        <p:nvSpPr>
          <p:cNvPr id="3" name="Content Placeholder 2">
            <a:extLst>
              <a:ext uri="{FF2B5EF4-FFF2-40B4-BE49-F238E27FC236}">
                <a16:creationId xmlns:a16="http://schemas.microsoft.com/office/drawing/2014/main" id="{8E85C20D-48D2-4D40-BD4C-C20E7C347130}"/>
              </a:ext>
            </a:extLst>
          </p:cNvPr>
          <p:cNvSpPr>
            <a:spLocks noGrp="1"/>
          </p:cNvSpPr>
          <p:nvPr>
            <p:ph idx="1"/>
          </p:nvPr>
        </p:nvSpPr>
        <p:spPr/>
        <p:txBody>
          <a:bodyPr/>
          <a:lstStyle/>
          <a:p>
            <a:r>
              <a:rPr lang="en-US" dirty="0"/>
              <a:t>What can the advisory board do for YOU</a:t>
            </a:r>
          </a:p>
          <a:p>
            <a:pPr lvl="1"/>
            <a:r>
              <a:rPr lang="en-US" dirty="0"/>
              <a:t>Introduce to company a, b or c</a:t>
            </a:r>
          </a:p>
          <a:p>
            <a:pPr lvl="1"/>
            <a:r>
              <a:rPr lang="en-US" dirty="0"/>
              <a:t>Refer to a strategic</a:t>
            </a:r>
          </a:p>
          <a:p>
            <a:pPr lvl="1"/>
            <a:r>
              <a:rPr lang="en-US" dirty="0"/>
              <a:t>Help with fund raising</a:t>
            </a:r>
          </a:p>
          <a:p>
            <a:pPr lvl="1"/>
            <a:r>
              <a:rPr lang="en-US" dirty="0"/>
              <a:t>Work with CFO to create a pro forma model</a:t>
            </a:r>
          </a:p>
          <a:p>
            <a:pPr lvl="1"/>
            <a:r>
              <a:rPr lang="en-US" dirty="0"/>
              <a:t>Interview a new COO</a:t>
            </a:r>
          </a:p>
          <a:p>
            <a:pPr lvl="1"/>
            <a:r>
              <a:rPr lang="en-US" dirty="0"/>
              <a:t>Customer introductions (specific list perhaps)</a:t>
            </a:r>
          </a:p>
          <a:p>
            <a:pPr lvl="1"/>
            <a:r>
              <a:rPr lang="en-US" dirty="0"/>
              <a:t>Etc.</a:t>
            </a:r>
          </a:p>
        </p:txBody>
      </p:sp>
      <p:sp>
        <p:nvSpPr>
          <p:cNvPr id="4" name="Date Placeholder 3">
            <a:extLst>
              <a:ext uri="{FF2B5EF4-FFF2-40B4-BE49-F238E27FC236}">
                <a16:creationId xmlns:a16="http://schemas.microsoft.com/office/drawing/2014/main" id="{20505B17-108E-4920-B418-E2DC0E00EBB1}"/>
              </a:ext>
            </a:extLst>
          </p:cNvPr>
          <p:cNvSpPr>
            <a:spLocks noGrp="1"/>
          </p:cNvSpPr>
          <p:nvPr>
            <p:ph type="dt" sz="half" idx="2"/>
          </p:nvPr>
        </p:nvSpPr>
        <p:spPr/>
        <p:txBody>
          <a:bodyPr/>
          <a:lstStyle/>
          <a:p>
            <a:r>
              <a:rPr lang="en-US"/>
              <a:t>(v3) 4/15/2021</a:t>
            </a:r>
            <a:endParaRPr lang="en-US" dirty="0"/>
          </a:p>
        </p:txBody>
      </p:sp>
      <p:sp>
        <p:nvSpPr>
          <p:cNvPr id="5" name="Footer Placeholder 4">
            <a:extLst>
              <a:ext uri="{FF2B5EF4-FFF2-40B4-BE49-F238E27FC236}">
                <a16:creationId xmlns:a16="http://schemas.microsoft.com/office/drawing/2014/main" id="{AF0B6344-9C8A-4E99-A976-C3BE08FD5FFA}"/>
              </a:ext>
            </a:extLst>
          </p:cNvPr>
          <p:cNvSpPr>
            <a:spLocks noGrp="1"/>
          </p:cNvSpPr>
          <p:nvPr>
            <p:ph type="ftr" sz="quarter" idx="3"/>
          </p:nvPr>
        </p:nvSpPr>
        <p:spPr/>
        <p:txBody>
          <a:bodyPr/>
          <a:lstStyle/>
          <a:p>
            <a:r>
              <a:rPr lang="en-US"/>
              <a:t>[Company Name] Advisory Board - Confidential</a:t>
            </a:r>
            <a:endParaRPr lang="en-US" dirty="0"/>
          </a:p>
        </p:txBody>
      </p:sp>
      <p:sp>
        <p:nvSpPr>
          <p:cNvPr id="6" name="Slide Number Placeholder 5">
            <a:extLst>
              <a:ext uri="{FF2B5EF4-FFF2-40B4-BE49-F238E27FC236}">
                <a16:creationId xmlns:a16="http://schemas.microsoft.com/office/drawing/2014/main" id="{6C7DA8A1-9E85-47A9-9E25-FA5FAC6516EC}"/>
              </a:ext>
            </a:extLst>
          </p:cNvPr>
          <p:cNvSpPr>
            <a:spLocks noGrp="1"/>
          </p:cNvSpPr>
          <p:nvPr>
            <p:ph type="sldNum" sz="quarter" idx="4"/>
          </p:nvPr>
        </p:nvSpPr>
        <p:spPr/>
        <p:txBody>
          <a:bodyPr/>
          <a:lstStyle/>
          <a:p>
            <a:fld id="{095FD31F-8D24-4973-ABAE-235B4369BAC4}" type="slidenum">
              <a:rPr lang="en-US" smtClean="0"/>
              <a:pPr/>
              <a:t>20</a:t>
            </a:fld>
            <a:endParaRPr lang="en-US" dirty="0"/>
          </a:p>
        </p:txBody>
      </p:sp>
      <p:sp>
        <p:nvSpPr>
          <p:cNvPr id="7" name="TextBox 6">
            <a:extLst>
              <a:ext uri="{FF2B5EF4-FFF2-40B4-BE49-F238E27FC236}">
                <a16:creationId xmlns:a16="http://schemas.microsoft.com/office/drawing/2014/main" id="{F56FAC50-94F7-4719-9C26-3F5168924AE6}"/>
              </a:ext>
            </a:extLst>
          </p:cNvPr>
          <p:cNvSpPr txBox="1"/>
          <p:nvPr/>
        </p:nvSpPr>
        <p:spPr>
          <a:xfrm>
            <a:off x="628650" y="5486400"/>
            <a:ext cx="7886700" cy="369332"/>
          </a:xfrm>
          <a:prstGeom prst="rect">
            <a:avLst/>
          </a:prstGeom>
          <a:noFill/>
        </p:spPr>
        <p:txBody>
          <a:bodyPr wrap="square" rtlCol="0">
            <a:spAutoFit/>
          </a:bodyPr>
          <a:lstStyle/>
          <a:p>
            <a:pPr algn="ctr"/>
            <a:r>
              <a:rPr lang="en-US" dirty="0">
                <a:solidFill>
                  <a:srgbClr val="FF0000"/>
                </a:solidFill>
              </a:rPr>
              <a:t>***If you don’t ask, you don’t get***</a:t>
            </a:r>
          </a:p>
        </p:txBody>
      </p:sp>
    </p:spTree>
    <p:extLst>
      <p:ext uri="{BB962C8B-B14F-4D97-AF65-F5344CB8AC3E}">
        <p14:creationId xmlns:p14="http://schemas.microsoft.com/office/powerpoint/2010/main" val="414842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E972-9C80-4736-AB5E-EF51333D354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B0100E0-ABDA-4948-9AF4-CEA907953291}"/>
              </a:ext>
            </a:extLst>
          </p:cNvPr>
          <p:cNvSpPr>
            <a:spLocks noGrp="1"/>
          </p:cNvSpPr>
          <p:nvPr>
            <p:ph idx="1"/>
          </p:nvPr>
        </p:nvSpPr>
        <p:spPr/>
        <p:txBody>
          <a:bodyPr/>
          <a:lstStyle/>
          <a:p>
            <a:r>
              <a:rPr lang="en-US" dirty="0"/>
              <a:t>Executive Summary</a:t>
            </a:r>
          </a:p>
          <a:p>
            <a:r>
              <a:rPr lang="en-US" dirty="0"/>
              <a:t>Finance</a:t>
            </a:r>
          </a:p>
          <a:p>
            <a:r>
              <a:rPr lang="en-US" dirty="0"/>
              <a:t>Sales</a:t>
            </a:r>
          </a:p>
          <a:p>
            <a:r>
              <a:rPr lang="en-US" dirty="0"/>
              <a:t>Customer</a:t>
            </a:r>
          </a:p>
          <a:p>
            <a:r>
              <a:rPr lang="en-US" dirty="0"/>
              <a:t>Product</a:t>
            </a:r>
          </a:p>
          <a:p>
            <a:r>
              <a:rPr lang="en-US" dirty="0"/>
              <a:t>Operations</a:t>
            </a:r>
          </a:p>
          <a:p>
            <a:r>
              <a:rPr lang="en-US" dirty="0"/>
              <a:t>Forecast</a:t>
            </a:r>
          </a:p>
          <a:p>
            <a:r>
              <a:rPr lang="en-US" dirty="0"/>
              <a:t>Discussion</a:t>
            </a:r>
          </a:p>
        </p:txBody>
      </p:sp>
      <p:sp>
        <p:nvSpPr>
          <p:cNvPr id="4" name="Date Placeholder 3">
            <a:extLst>
              <a:ext uri="{FF2B5EF4-FFF2-40B4-BE49-F238E27FC236}">
                <a16:creationId xmlns:a16="http://schemas.microsoft.com/office/drawing/2014/main" id="{16FA1D67-DC4E-467D-ADF8-FE49D92E961F}"/>
              </a:ext>
            </a:extLst>
          </p:cNvPr>
          <p:cNvSpPr>
            <a:spLocks noGrp="1"/>
          </p:cNvSpPr>
          <p:nvPr>
            <p:ph type="dt" sz="half" idx="2"/>
          </p:nvPr>
        </p:nvSpPr>
        <p:spPr/>
        <p:txBody>
          <a:bodyPr/>
          <a:lstStyle/>
          <a:p>
            <a:r>
              <a:rPr lang="en-US"/>
              <a:t>(v3) 4/15/2021</a:t>
            </a:r>
            <a:endParaRPr lang="en-US" dirty="0"/>
          </a:p>
        </p:txBody>
      </p:sp>
      <p:sp>
        <p:nvSpPr>
          <p:cNvPr id="5" name="Footer Placeholder 4">
            <a:extLst>
              <a:ext uri="{FF2B5EF4-FFF2-40B4-BE49-F238E27FC236}">
                <a16:creationId xmlns:a16="http://schemas.microsoft.com/office/drawing/2014/main" id="{6B999492-8319-4390-8880-5D581D304D43}"/>
              </a:ext>
            </a:extLst>
          </p:cNvPr>
          <p:cNvSpPr>
            <a:spLocks noGrp="1"/>
          </p:cNvSpPr>
          <p:nvPr>
            <p:ph type="ftr" sz="quarter" idx="3"/>
          </p:nvPr>
        </p:nvSpPr>
        <p:spPr/>
        <p:txBody>
          <a:bodyPr/>
          <a:lstStyle/>
          <a:p>
            <a:r>
              <a:rPr lang="en-US" dirty="0"/>
              <a:t>[Company Name] Advisory Board - Confidential</a:t>
            </a:r>
          </a:p>
        </p:txBody>
      </p:sp>
      <p:sp>
        <p:nvSpPr>
          <p:cNvPr id="6" name="Slide Number Placeholder 5">
            <a:extLst>
              <a:ext uri="{FF2B5EF4-FFF2-40B4-BE49-F238E27FC236}">
                <a16:creationId xmlns:a16="http://schemas.microsoft.com/office/drawing/2014/main" id="{65BA6E86-7F13-43A4-9A97-9F6F44ED8DE9}"/>
              </a:ext>
            </a:extLst>
          </p:cNvPr>
          <p:cNvSpPr>
            <a:spLocks noGrp="1"/>
          </p:cNvSpPr>
          <p:nvPr>
            <p:ph type="sldNum" sz="quarter" idx="4"/>
          </p:nvPr>
        </p:nvSpPr>
        <p:spPr/>
        <p:txBody>
          <a:bodyPr/>
          <a:lstStyle/>
          <a:p>
            <a:fld id="{095FD31F-8D24-4973-ABAE-235B4369BAC4}" type="slidenum">
              <a:rPr lang="en-US" smtClean="0"/>
              <a:t>3</a:t>
            </a:fld>
            <a:endParaRPr lang="en-US" dirty="0"/>
          </a:p>
        </p:txBody>
      </p:sp>
    </p:spTree>
    <p:extLst>
      <p:ext uri="{BB962C8B-B14F-4D97-AF65-F5344CB8AC3E}">
        <p14:creationId xmlns:p14="http://schemas.microsoft.com/office/powerpoint/2010/main" val="345795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AD0A-EF8F-44C2-8F68-0444A0E04793}"/>
              </a:ext>
            </a:extLst>
          </p:cNvPr>
          <p:cNvSpPr>
            <a:spLocks noGrp="1"/>
          </p:cNvSpPr>
          <p:nvPr>
            <p:ph type="title"/>
          </p:nvPr>
        </p:nvSpPr>
        <p:spPr/>
        <p:txBody>
          <a:bodyPr/>
          <a:lstStyle/>
          <a:p>
            <a:r>
              <a:rPr lang="en-US" dirty="0"/>
              <a:t>Summary: KPIs</a:t>
            </a:r>
          </a:p>
        </p:txBody>
      </p:sp>
      <p:sp>
        <p:nvSpPr>
          <p:cNvPr id="3" name="Content Placeholder 2">
            <a:extLst>
              <a:ext uri="{FF2B5EF4-FFF2-40B4-BE49-F238E27FC236}">
                <a16:creationId xmlns:a16="http://schemas.microsoft.com/office/drawing/2014/main" id="{8138E142-7F2C-4BA1-AFED-B121820AB621}"/>
              </a:ext>
            </a:extLst>
          </p:cNvPr>
          <p:cNvSpPr>
            <a:spLocks noGrp="1"/>
          </p:cNvSpPr>
          <p:nvPr>
            <p:ph idx="1"/>
          </p:nvPr>
        </p:nvSpPr>
        <p:spPr/>
        <p:txBody>
          <a:bodyPr/>
          <a:lstStyle/>
          <a:p>
            <a:r>
              <a:rPr lang="en-US" dirty="0"/>
              <a:t>Finance: [MRR &amp; ARR, revenue, COGS, gross margin, overhead, cash/runway]</a:t>
            </a:r>
          </a:p>
          <a:p>
            <a:r>
              <a:rPr lang="en-US" dirty="0"/>
              <a:t>Sales: [new deals/accounts, ACV, deepening, partnerships, customer referrals]</a:t>
            </a:r>
          </a:p>
          <a:p>
            <a:r>
              <a:rPr lang="en-US" dirty="0"/>
              <a:t>Customer: [implementations, backlog, days from close to launch, support requests, churn]</a:t>
            </a:r>
          </a:p>
          <a:p>
            <a:r>
              <a:rPr lang="en-US" dirty="0"/>
              <a:t>Product: [launches, notable new feature(s)]</a:t>
            </a:r>
          </a:p>
        </p:txBody>
      </p:sp>
      <p:sp>
        <p:nvSpPr>
          <p:cNvPr id="8" name="Date Placeholder 3">
            <a:extLst>
              <a:ext uri="{FF2B5EF4-FFF2-40B4-BE49-F238E27FC236}">
                <a16:creationId xmlns:a16="http://schemas.microsoft.com/office/drawing/2014/main" id="{ED415F97-4389-415E-88B7-E69CC67F186B}"/>
              </a:ext>
            </a:extLst>
          </p:cNvPr>
          <p:cNvSpPr>
            <a:spLocks noGrp="1"/>
          </p:cNvSpPr>
          <p:nvPr>
            <p:ph type="dt" sz="half" idx="2"/>
          </p:nvPr>
        </p:nvSpPr>
        <p:spPr/>
        <p:txBody>
          <a:bodyPr/>
          <a:lstStyle/>
          <a:p>
            <a:r>
              <a:rPr lang="en-US"/>
              <a:t>(v3) 4/15/2021</a:t>
            </a:r>
            <a:endParaRPr lang="en-US" dirty="0"/>
          </a:p>
        </p:txBody>
      </p:sp>
      <p:sp>
        <p:nvSpPr>
          <p:cNvPr id="9" name="Footer Placeholder 4">
            <a:extLst>
              <a:ext uri="{FF2B5EF4-FFF2-40B4-BE49-F238E27FC236}">
                <a16:creationId xmlns:a16="http://schemas.microsoft.com/office/drawing/2014/main" id="{00465D2E-6116-41B7-BCCC-B6C81D2A6345}"/>
              </a:ext>
            </a:extLst>
          </p:cNvPr>
          <p:cNvSpPr>
            <a:spLocks noGrp="1"/>
          </p:cNvSpPr>
          <p:nvPr>
            <p:ph type="ftr" sz="quarter" idx="3"/>
          </p:nvPr>
        </p:nvSpPr>
        <p:spPr/>
        <p:txBody>
          <a:bodyPr/>
          <a:lstStyle/>
          <a:p>
            <a:r>
              <a:rPr lang="en-US" dirty="0"/>
              <a:t>[Company Name] Advisory Board - Confidential</a:t>
            </a:r>
          </a:p>
        </p:txBody>
      </p:sp>
      <p:sp>
        <p:nvSpPr>
          <p:cNvPr id="6" name="Slide Number Placeholder 5">
            <a:extLst>
              <a:ext uri="{FF2B5EF4-FFF2-40B4-BE49-F238E27FC236}">
                <a16:creationId xmlns:a16="http://schemas.microsoft.com/office/drawing/2014/main" id="{FA16B712-399C-4B97-B6FC-4E042EE7459C}"/>
              </a:ext>
            </a:extLst>
          </p:cNvPr>
          <p:cNvSpPr>
            <a:spLocks noGrp="1"/>
          </p:cNvSpPr>
          <p:nvPr>
            <p:ph type="sldNum" sz="quarter" idx="4"/>
          </p:nvPr>
        </p:nvSpPr>
        <p:spPr/>
        <p:txBody>
          <a:bodyPr/>
          <a:lstStyle/>
          <a:p>
            <a:fld id="{095FD31F-8D24-4973-ABAE-235B4369BAC4}" type="slidenum">
              <a:rPr lang="en-US" smtClean="0"/>
              <a:t>4</a:t>
            </a:fld>
            <a:endParaRPr lang="en-US"/>
          </a:p>
        </p:txBody>
      </p:sp>
      <p:sp>
        <p:nvSpPr>
          <p:cNvPr id="7" name="TextBox 6">
            <a:extLst>
              <a:ext uri="{FF2B5EF4-FFF2-40B4-BE49-F238E27FC236}">
                <a16:creationId xmlns:a16="http://schemas.microsoft.com/office/drawing/2014/main" id="{DE826170-E910-4A31-B793-BAD7749FE520}"/>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***Choose wisely: Use KPIs relevant to your business, timing could be monthly or quarterly. No matter which KPIs and timing are chosen, be consistent across updates and note/callout any changes to your existing format***</a:t>
            </a:r>
          </a:p>
        </p:txBody>
      </p:sp>
    </p:spTree>
    <p:extLst>
      <p:ext uri="{BB962C8B-B14F-4D97-AF65-F5344CB8AC3E}">
        <p14:creationId xmlns:p14="http://schemas.microsoft.com/office/powerpoint/2010/main" val="147952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5B38-A1FD-464C-8581-E30B98E5A0FB}"/>
              </a:ext>
            </a:extLst>
          </p:cNvPr>
          <p:cNvSpPr>
            <a:spLocks noGrp="1"/>
          </p:cNvSpPr>
          <p:nvPr>
            <p:ph type="title"/>
          </p:nvPr>
        </p:nvSpPr>
        <p:spPr/>
        <p:txBody>
          <a:bodyPr/>
          <a:lstStyle/>
          <a:p>
            <a:r>
              <a:rPr lang="en-US" dirty="0"/>
              <a:t>Summary: Highlights</a:t>
            </a:r>
          </a:p>
        </p:txBody>
      </p:sp>
      <p:sp>
        <p:nvSpPr>
          <p:cNvPr id="3" name="Content Placeholder 2">
            <a:extLst>
              <a:ext uri="{FF2B5EF4-FFF2-40B4-BE49-F238E27FC236}">
                <a16:creationId xmlns:a16="http://schemas.microsoft.com/office/drawing/2014/main" id="{709320E8-EDC6-46C3-B08C-8F741F34D2E2}"/>
              </a:ext>
            </a:extLst>
          </p:cNvPr>
          <p:cNvSpPr>
            <a:spLocks noGrp="1"/>
          </p:cNvSpPr>
          <p:nvPr>
            <p:ph sz="half" idx="1"/>
          </p:nvPr>
        </p:nvSpPr>
        <p:spPr/>
        <p:txBody>
          <a:bodyPr>
            <a:normAutofit lnSpcReduction="10000"/>
          </a:bodyPr>
          <a:lstStyle/>
          <a:p>
            <a:r>
              <a:rPr lang="en-US" dirty="0"/>
              <a:t>Financial</a:t>
            </a:r>
          </a:p>
          <a:p>
            <a:pPr lvl="1"/>
            <a:r>
              <a:rPr lang="en-US" dirty="0"/>
              <a:t>[Topline Revenue]</a:t>
            </a:r>
          </a:p>
          <a:p>
            <a:pPr lvl="1"/>
            <a:r>
              <a:rPr lang="en-US" dirty="0"/>
              <a:t>[MRR / ARR]</a:t>
            </a:r>
          </a:p>
          <a:p>
            <a:pPr lvl="1"/>
            <a:r>
              <a:rPr lang="en-US" dirty="0"/>
              <a:t>[Cash]</a:t>
            </a:r>
          </a:p>
          <a:p>
            <a:r>
              <a:rPr lang="en-US" dirty="0"/>
              <a:t>Sales</a:t>
            </a:r>
          </a:p>
          <a:p>
            <a:pPr lvl="1"/>
            <a:r>
              <a:rPr lang="en-US" dirty="0"/>
              <a:t>[Wins]</a:t>
            </a:r>
          </a:p>
          <a:p>
            <a:pPr lvl="1"/>
            <a:r>
              <a:rPr lang="en-US" dirty="0"/>
              <a:t>[Losses]</a:t>
            </a:r>
          </a:p>
          <a:p>
            <a:pPr lvl="1"/>
            <a:r>
              <a:rPr lang="en-US" dirty="0"/>
              <a:t>[Pipeline]</a:t>
            </a:r>
          </a:p>
          <a:p>
            <a:r>
              <a:rPr lang="en-US" dirty="0"/>
              <a:t>Customer</a:t>
            </a:r>
          </a:p>
          <a:p>
            <a:pPr lvl="1"/>
            <a:r>
              <a:rPr lang="en-US" dirty="0"/>
              <a:t>[Implementation]</a:t>
            </a:r>
          </a:p>
          <a:p>
            <a:pPr lvl="1"/>
            <a:r>
              <a:rPr lang="en-US" dirty="0"/>
              <a:t>[Backlog]</a:t>
            </a:r>
          </a:p>
        </p:txBody>
      </p:sp>
      <p:sp>
        <p:nvSpPr>
          <p:cNvPr id="4" name="Content Placeholder 3">
            <a:extLst>
              <a:ext uri="{FF2B5EF4-FFF2-40B4-BE49-F238E27FC236}">
                <a16:creationId xmlns:a16="http://schemas.microsoft.com/office/drawing/2014/main" id="{D6A73DF4-E741-45E7-96BB-89E2068286D6}"/>
              </a:ext>
            </a:extLst>
          </p:cNvPr>
          <p:cNvSpPr>
            <a:spLocks noGrp="1"/>
          </p:cNvSpPr>
          <p:nvPr>
            <p:ph sz="half" idx="2"/>
          </p:nvPr>
        </p:nvSpPr>
        <p:spPr/>
        <p:txBody>
          <a:bodyPr>
            <a:normAutofit lnSpcReduction="10000"/>
          </a:bodyPr>
          <a:lstStyle/>
          <a:p>
            <a:r>
              <a:rPr lang="en-US" dirty="0"/>
              <a:t>Product</a:t>
            </a:r>
          </a:p>
          <a:p>
            <a:pPr lvl="1"/>
            <a:r>
              <a:rPr lang="en-US" dirty="0"/>
              <a:t>[New feature]</a:t>
            </a:r>
          </a:p>
          <a:p>
            <a:pPr lvl="1"/>
            <a:r>
              <a:rPr lang="en-US" dirty="0"/>
              <a:t>[Current work]</a:t>
            </a:r>
          </a:p>
          <a:p>
            <a:pPr lvl="1"/>
            <a:r>
              <a:rPr lang="en-US" dirty="0"/>
              <a:t>[Latest release]</a:t>
            </a:r>
          </a:p>
          <a:p>
            <a:r>
              <a:rPr lang="en-US" dirty="0"/>
              <a:t>Operations</a:t>
            </a:r>
          </a:p>
          <a:p>
            <a:pPr lvl="1"/>
            <a:r>
              <a:rPr lang="en-US" dirty="0"/>
              <a:t>[Notable changes]</a:t>
            </a:r>
          </a:p>
        </p:txBody>
      </p:sp>
      <p:sp>
        <p:nvSpPr>
          <p:cNvPr id="5" name="Date Placeholder 4">
            <a:extLst>
              <a:ext uri="{FF2B5EF4-FFF2-40B4-BE49-F238E27FC236}">
                <a16:creationId xmlns:a16="http://schemas.microsoft.com/office/drawing/2014/main" id="{6B30018C-7C35-43DF-9BCA-C9E897163B6B}"/>
              </a:ext>
            </a:extLst>
          </p:cNvPr>
          <p:cNvSpPr>
            <a:spLocks noGrp="1"/>
          </p:cNvSpPr>
          <p:nvPr>
            <p:ph type="dt" sz="half" idx="10"/>
          </p:nvPr>
        </p:nvSpPr>
        <p:spPr/>
        <p:txBody>
          <a:bodyPr/>
          <a:lstStyle/>
          <a:p>
            <a:r>
              <a:rPr lang="en-US"/>
              <a:t>(v3) 4/15/2021</a:t>
            </a:r>
            <a:endParaRPr lang="en-US" dirty="0"/>
          </a:p>
        </p:txBody>
      </p:sp>
      <p:sp>
        <p:nvSpPr>
          <p:cNvPr id="6" name="Footer Placeholder 5">
            <a:extLst>
              <a:ext uri="{FF2B5EF4-FFF2-40B4-BE49-F238E27FC236}">
                <a16:creationId xmlns:a16="http://schemas.microsoft.com/office/drawing/2014/main" id="{FBAA3CBB-5082-41A9-8721-EC21940550C2}"/>
              </a:ext>
            </a:extLst>
          </p:cNvPr>
          <p:cNvSpPr>
            <a:spLocks noGrp="1"/>
          </p:cNvSpPr>
          <p:nvPr>
            <p:ph type="ftr" sz="quarter" idx="3"/>
          </p:nvPr>
        </p:nvSpPr>
        <p:spPr/>
        <p:txBody>
          <a:bodyPr/>
          <a:lstStyle/>
          <a:p>
            <a:r>
              <a:rPr lang="en-US"/>
              <a:t>[Company Name] Advisory Board - Confidential</a:t>
            </a:r>
            <a:endParaRPr lang="en-US" dirty="0"/>
          </a:p>
        </p:txBody>
      </p:sp>
      <p:sp>
        <p:nvSpPr>
          <p:cNvPr id="7" name="Slide Number Placeholder 6">
            <a:extLst>
              <a:ext uri="{FF2B5EF4-FFF2-40B4-BE49-F238E27FC236}">
                <a16:creationId xmlns:a16="http://schemas.microsoft.com/office/drawing/2014/main" id="{FB626D4D-5025-4DFC-BB3A-B0268AB3AEF2}"/>
              </a:ext>
            </a:extLst>
          </p:cNvPr>
          <p:cNvSpPr>
            <a:spLocks noGrp="1"/>
          </p:cNvSpPr>
          <p:nvPr>
            <p:ph type="sldNum" sz="quarter" idx="4"/>
          </p:nvPr>
        </p:nvSpPr>
        <p:spPr/>
        <p:txBody>
          <a:bodyPr/>
          <a:lstStyle/>
          <a:p>
            <a:fld id="{095FD31F-8D24-4973-ABAE-235B4369BAC4}" type="slidenum">
              <a:rPr lang="en-US" smtClean="0"/>
              <a:pPr/>
              <a:t>5</a:t>
            </a:fld>
            <a:endParaRPr lang="en-US" dirty="0"/>
          </a:p>
        </p:txBody>
      </p:sp>
      <p:sp>
        <p:nvSpPr>
          <p:cNvPr id="8" name="TextBox 7">
            <a:extLst>
              <a:ext uri="{FF2B5EF4-FFF2-40B4-BE49-F238E27FC236}">
                <a16:creationId xmlns:a16="http://schemas.microsoft.com/office/drawing/2014/main" id="{7B32DBF6-1B37-4724-A924-0231011F2DEA}"/>
              </a:ext>
            </a:extLst>
          </p:cNvPr>
          <p:cNvSpPr txBox="1"/>
          <p:nvPr/>
        </p:nvSpPr>
        <p:spPr>
          <a:xfrm>
            <a:off x="628650" y="5867400"/>
            <a:ext cx="7886700" cy="646331"/>
          </a:xfrm>
          <a:prstGeom prst="rect">
            <a:avLst/>
          </a:prstGeom>
          <a:noFill/>
        </p:spPr>
        <p:txBody>
          <a:bodyPr wrap="square" rtlCol="0">
            <a:spAutoFit/>
          </a:bodyPr>
          <a:lstStyle/>
          <a:p>
            <a:r>
              <a:rPr lang="en-US" dirty="0">
                <a:solidFill>
                  <a:srgbClr val="FF0000"/>
                </a:solidFill>
              </a:rPr>
              <a:t>***Sections and sub-bullets should be relevant to your business/mimic the structure of the KPI slide (these 2 slides are key takeaways from the last period)***</a:t>
            </a:r>
          </a:p>
        </p:txBody>
      </p:sp>
    </p:spTree>
    <p:extLst>
      <p:ext uri="{BB962C8B-B14F-4D97-AF65-F5344CB8AC3E}">
        <p14:creationId xmlns:p14="http://schemas.microsoft.com/office/powerpoint/2010/main" val="402178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B05E66E-C9A3-4E1E-A091-3B31FF465A62}"/>
              </a:ext>
            </a:extLst>
          </p:cNvPr>
          <p:cNvSpPr>
            <a:spLocks noGrp="1"/>
          </p:cNvSpPr>
          <p:nvPr>
            <p:ph type="title"/>
          </p:nvPr>
        </p:nvSpPr>
        <p:spPr/>
        <p:txBody>
          <a:bodyPr/>
          <a:lstStyle/>
          <a:p>
            <a:r>
              <a:rPr lang="en-US" dirty="0"/>
              <a:t>Finance: Just the Facts</a:t>
            </a:r>
          </a:p>
        </p:txBody>
      </p:sp>
      <p:sp>
        <p:nvSpPr>
          <p:cNvPr id="9" name="Content Placeholder 8">
            <a:extLst>
              <a:ext uri="{FF2B5EF4-FFF2-40B4-BE49-F238E27FC236}">
                <a16:creationId xmlns:a16="http://schemas.microsoft.com/office/drawing/2014/main" id="{7B5A308E-A0EF-4E28-A504-02A967942A01}"/>
              </a:ext>
            </a:extLst>
          </p:cNvPr>
          <p:cNvSpPr>
            <a:spLocks noGrp="1"/>
          </p:cNvSpPr>
          <p:nvPr>
            <p:ph idx="1"/>
          </p:nvPr>
        </p:nvSpPr>
        <p:spPr/>
        <p:txBody>
          <a:bodyPr/>
          <a:lstStyle/>
          <a:p>
            <a:r>
              <a:rPr lang="en-US" dirty="0"/>
              <a:t>Full financials (revenue, COGS, overhead, etc.)</a:t>
            </a:r>
          </a:p>
          <a:p>
            <a:r>
              <a:rPr lang="en-US" dirty="0"/>
              <a:t>MRR/ARR</a:t>
            </a:r>
          </a:p>
          <a:p>
            <a:r>
              <a:rPr lang="en-US" dirty="0"/>
              <a:t>Cash flow</a:t>
            </a:r>
          </a:p>
          <a:p>
            <a:r>
              <a:rPr lang="en-US" dirty="0"/>
              <a:t>Cash on hand</a:t>
            </a:r>
          </a:p>
          <a:p>
            <a:r>
              <a:rPr lang="en-US" dirty="0"/>
              <a:t>Aging AR and/or late AP</a:t>
            </a:r>
          </a:p>
          <a:p>
            <a:r>
              <a:rPr lang="en-US" dirty="0"/>
              <a:t>Past/Upcoming financings</a:t>
            </a:r>
          </a:p>
          <a:p>
            <a:r>
              <a:rPr lang="en-US" dirty="0"/>
              <a:t>Other notable facts</a:t>
            </a:r>
          </a:p>
        </p:txBody>
      </p:sp>
      <p:sp>
        <p:nvSpPr>
          <p:cNvPr id="12" name="Date Placeholder 3">
            <a:extLst>
              <a:ext uri="{FF2B5EF4-FFF2-40B4-BE49-F238E27FC236}">
                <a16:creationId xmlns:a16="http://schemas.microsoft.com/office/drawing/2014/main" id="{D09BEA8D-7B5D-43CB-BB85-AD2727B15700}"/>
              </a:ext>
            </a:extLst>
          </p:cNvPr>
          <p:cNvSpPr>
            <a:spLocks noGrp="1"/>
          </p:cNvSpPr>
          <p:nvPr>
            <p:ph type="dt" sz="half" idx="2"/>
          </p:nvPr>
        </p:nvSpPr>
        <p:spPr/>
        <p:txBody>
          <a:bodyPr/>
          <a:lstStyle/>
          <a:p>
            <a:r>
              <a:rPr lang="en-US"/>
              <a:t>(v3) 4/15/2021</a:t>
            </a:r>
            <a:endParaRPr lang="en-US" dirty="0"/>
          </a:p>
        </p:txBody>
      </p:sp>
      <p:sp>
        <p:nvSpPr>
          <p:cNvPr id="13" name="Footer Placeholder 4">
            <a:extLst>
              <a:ext uri="{FF2B5EF4-FFF2-40B4-BE49-F238E27FC236}">
                <a16:creationId xmlns:a16="http://schemas.microsoft.com/office/drawing/2014/main" id="{81B48EB8-05A0-4124-8AC1-D0600058AB23}"/>
              </a:ext>
            </a:extLst>
          </p:cNvPr>
          <p:cNvSpPr>
            <a:spLocks noGrp="1"/>
          </p:cNvSpPr>
          <p:nvPr>
            <p:ph type="ftr" sz="quarter" idx="3"/>
          </p:nvPr>
        </p:nvSpPr>
        <p:spPr/>
        <p:txBody>
          <a:bodyPr/>
          <a:lstStyle/>
          <a:p>
            <a:r>
              <a:rPr lang="en-US" dirty="0"/>
              <a:t>[Company Name] Advisory Board - Confidential</a:t>
            </a:r>
          </a:p>
        </p:txBody>
      </p:sp>
      <p:sp>
        <p:nvSpPr>
          <p:cNvPr id="7" name="Slide Number Placeholder 6">
            <a:extLst>
              <a:ext uri="{FF2B5EF4-FFF2-40B4-BE49-F238E27FC236}">
                <a16:creationId xmlns:a16="http://schemas.microsoft.com/office/drawing/2014/main" id="{ACC06CA5-F941-4B7F-8532-59EEC0B5EEEE}"/>
              </a:ext>
            </a:extLst>
          </p:cNvPr>
          <p:cNvSpPr>
            <a:spLocks noGrp="1"/>
          </p:cNvSpPr>
          <p:nvPr>
            <p:ph type="sldNum" sz="quarter" idx="4"/>
          </p:nvPr>
        </p:nvSpPr>
        <p:spPr/>
        <p:txBody>
          <a:bodyPr/>
          <a:lstStyle/>
          <a:p>
            <a:fld id="{095FD31F-8D24-4973-ABAE-235B4369BAC4}" type="slidenum">
              <a:rPr lang="en-US" smtClean="0"/>
              <a:t>6</a:t>
            </a:fld>
            <a:endParaRPr lang="en-US"/>
          </a:p>
        </p:txBody>
      </p:sp>
      <p:sp>
        <p:nvSpPr>
          <p:cNvPr id="10" name="TextBox 9">
            <a:extLst>
              <a:ext uri="{FF2B5EF4-FFF2-40B4-BE49-F238E27FC236}">
                <a16:creationId xmlns:a16="http://schemas.microsoft.com/office/drawing/2014/main" id="{777F3EBB-A2C5-40EE-999A-FA60625503F3}"/>
              </a:ext>
            </a:extLst>
          </p:cNvPr>
          <p:cNvSpPr txBox="1"/>
          <p:nvPr/>
        </p:nvSpPr>
        <p:spPr>
          <a:xfrm>
            <a:off x="628650" y="5867400"/>
            <a:ext cx="7886700" cy="646331"/>
          </a:xfrm>
          <a:prstGeom prst="rect">
            <a:avLst/>
          </a:prstGeom>
          <a:noFill/>
        </p:spPr>
        <p:txBody>
          <a:bodyPr wrap="square" rtlCol="0">
            <a:spAutoFit/>
          </a:bodyPr>
          <a:lstStyle/>
          <a:p>
            <a:r>
              <a:rPr lang="en-US" dirty="0">
                <a:solidFill>
                  <a:srgbClr val="FF0000"/>
                </a:solidFill>
              </a:rPr>
              <a:t>***These are sample facts.  They provide a good financial overview (e.g. health) of the company ***</a:t>
            </a:r>
          </a:p>
        </p:txBody>
      </p:sp>
    </p:spTree>
    <p:extLst>
      <p:ext uri="{BB962C8B-B14F-4D97-AF65-F5344CB8AC3E}">
        <p14:creationId xmlns:p14="http://schemas.microsoft.com/office/powerpoint/2010/main" val="1687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04A37CC-1472-4D11-AF6B-5EBC48970C80}"/>
              </a:ext>
            </a:extLst>
          </p:cNvPr>
          <p:cNvSpPr/>
          <p:nvPr/>
        </p:nvSpPr>
        <p:spPr>
          <a:xfrm>
            <a:off x="628650" y="3826545"/>
            <a:ext cx="7886700" cy="194310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rPr>
              <a:t>[New Deals / Month] </a:t>
            </a:r>
          </a:p>
          <a:p>
            <a:pPr algn="ctr"/>
            <a:r>
              <a:rPr lang="en-US" dirty="0">
                <a:solidFill>
                  <a:schemeClr val="tx1">
                    <a:lumMod val="65000"/>
                    <a:lumOff val="35000"/>
                  </a:schemeClr>
                </a:solidFill>
              </a:rPr>
              <a:t>(2</a:t>
            </a:r>
            <a:r>
              <a:rPr lang="en-US" baseline="30000" dirty="0">
                <a:solidFill>
                  <a:schemeClr val="tx1">
                    <a:lumMod val="65000"/>
                    <a:lumOff val="35000"/>
                  </a:schemeClr>
                </a:solidFill>
              </a:rPr>
              <a:t>nd</a:t>
            </a:r>
            <a:r>
              <a:rPr lang="en-US" dirty="0">
                <a:solidFill>
                  <a:schemeClr val="tx1">
                    <a:lumMod val="65000"/>
                    <a:lumOff val="35000"/>
                  </a:schemeClr>
                </a:solidFill>
              </a:rPr>
              <a:t> chart may or may not exist, it could also be multiple charts)</a:t>
            </a:r>
          </a:p>
        </p:txBody>
      </p:sp>
      <p:sp>
        <p:nvSpPr>
          <p:cNvPr id="7" name="Title 6">
            <a:extLst>
              <a:ext uri="{FF2B5EF4-FFF2-40B4-BE49-F238E27FC236}">
                <a16:creationId xmlns:a16="http://schemas.microsoft.com/office/drawing/2014/main" id="{14A3DF17-3652-4CAA-9AFB-FBD166B45AD8}"/>
              </a:ext>
            </a:extLst>
          </p:cNvPr>
          <p:cNvSpPr>
            <a:spLocks noGrp="1"/>
          </p:cNvSpPr>
          <p:nvPr>
            <p:ph type="title"/>
          </p:nvPr>
        </p:nvSpPr>
        <p:spPr/>
        <p:txBody>
          <a:bodyPr/>
          <a:lstStyle/>
          <a:p>
            <a:r>
              <a:rPr lang="en-US" dirty="0"/>
              <a:t>Finance: Charts</a:t>
            </a:r>
          </a:p>
        </p:txBody>
      </p:sp>
      <p:sp>
        <p:nvSpPr>
          <p:cNvPr id="10" name="Date Placeholder 3">
            <a:extLst>
              <a:ext uri="{FF2B5EF4-FFF2-40B4-BE49-F238E27FC236}">
                <a16:creationId xmlns:a16="http://schemas.microsoft.com/office/drawing/2014/main" id="{3848C93D-12AE-43B9-A866-80048434FC3F}"/>
              </a:ext>
            </a:extLst>
          </p:cNvPr>
          <p:cNvSpPr>
            <a:spLocks noGrp="1"/>
          </p:cNvSpPr>
          <p:nvPr>
            <p:ph type="dt" sz="half" idx="2"/>
          </p:nvPr>
        </p:nvSpPr>
        <p:spPr/>
        <p:txBody>
          <a:bodyPr/>
          <a:lstStyle/>
          <a:p>
            <a:r>
              <a:rPr lang="en-US"/>
              <a:t>(v3) 4/15/2021</a:t>
            </a:r>
            <a:endParaRPr lang="en-US" dirty="0"/>
          </a:p>
        </p:txBody>
      </p:sp>
      <p:sp>
        <p:nvSpPr>
          <p:cNvPr id="11" name="Footer Placeholder 4">
            <a:extLst>
              <a:ext uri="{FF2B5EF4-FFF2-40B4-BE49-F238E27FC236}">
                <a16:creationId xmlns:a16="http://schemas.microsoft.com/office/drawing/2014/main" id="{DD1BCB97-8A03-4E1B-A5C5-5F223F937228}"/>
              </a:ext>
            </a:extLst>
          </p:cNvPr>
          <p:cNvSpPr>
            <a:spLocks noGrp="1"/>
          </p:cNvSpPr>
          <p:nvPr>
            <p:ph type="ftr" sz="quarter" idx="3"/>
          </p:nvPr>
        </p:nvSpPr>
        <p:spPr/>
        <p:txBody>
          <a:bodyPr/>
          <a:lstStyle/>
          <a:p>
            <a:r>
              <a:rPr lang="en-US" dirty="0"/>
              <a:t>[Company Name] Advisory Board - Confidential</a:t>
            </a:r>
          </a:p>
        </p:txBody>
      </p:sp>
      <p:sp>
        <p:nvSpPr>
          <p:cNvPr id="6" name="Slide Number Placeholder 5">
            <a:extLst>
              <a:ext uri="{FF2B5EF4-FFF2-40B4-BE49-F238E27FC236}">
                <a16:creationId xmlns:a16="http://schemas.microsoft.com/office/drawing/2014/main" id="{E5D7C386-674E-46E8-BBED-FAE95D42A5AF}"/>
              </a:ext>
            </a:extLst>
          </p:cNvPr>
          <p:cNvSpPr>
            <a:spLocks noGrp="1"/>
          </p:cNvSpPr>
          <p:nvPr>
            <p:ph type="sldNum" sz="quarter" idx="4"/>
          </p:nvPr>
        </p:nvSpPr>
        <p:spPr/>
        <p:txBody>
          <a:bodyPr/>
          <a:lstStyle/>
          <a:p>
            <a:fld id="{095FD31F-8D24-4973-ABAE-235B4369BAC4}" type="slidenum">
              <a:rPr lang="en-US" smtClean="0"/>
              <a:t>7</a:t>
            </a:fld>
            <a:endParaRPr lang="en-US"/>
          </a:p>
        </p:txBody>
      </p:sp>
      <p:sp>
        <p:nvSpPr>
          <p:cNvPr id="2" name="Rectangle 1">
            <a:extLst>
              <a:ext uri="{FF2B5EF4-FFF2-40B4-BE49-F238E27FC236}">
                <a16:creationId xmlns:a16="http://schemas.microsoft.com/office/drawing/2014/main" id="{CF05A96F-1C1C-4E4B-BB8B-69DDF8018FA0}"/>
              </a:ext>
            </a:extLst>
          </p:cNvPr>
          <p:cNvSpPr/>
          <p:nvPr/>
        </p:nvSpPr>
        <p:spPr>
          <a:xfrm>
            <a:off x="609601" y="1638300"/>
            <a:ext cx="7886700" cy="194310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rPr>
              <a:t>Revenue Trend with Gross Margin or COGS</a:t>
            </a:r>
          </a:p>
        </p:txBody>
      </p:sp>
      <p:sp>
        <p:nvSpPr>
          <p:cNvPr id="13" name="TextBox 12">
            <a:extLst>
              <a:ext uri="{FF2B5EF4-FFF2-40B4-BE49-F238E27FC236}">
                <a16:creationId xmlns:a16="http://schemas.microsoft.com/office/drawing/2014/main" id="{DBE9C13B-1C53-49FB-8353-1F3D3EEEEAFB}"/>
              </a:ext>
            </a:extLst>
          </p:cNvPr>
          <p:cNvSpPr txBox="1"/>
          <p:nvPr/>
        </p:nvSpPr>
        <p:spPr>
          <a:xfrm>
            <a:off x="628650" y="5867400"/>
            <a:ext cx="7886700" cy="646331"/>
          </a:xfrm>
          <a:prstGeom prst="rect">
            <a:avLst/>
          </a:prstGeom>
          <a:noFill/>
        </p:spPr>
        <p:txBody>
          <a:bodyPr wrap="square" rtlCol="0">
            <a:spAutoFit/>
          </a:bodyPr>
          <a:lstStyle/>
          <a:p>
            <a:r>
              <a:rPr lang="en-US" dirty="0">
                <a:solidFill>
                  <a:srgbClr val="FF0000"/>
                </a:solidFill>
              </a:rPr>
              <a:t>***These charts should clearly show how the key financial metrics compare across periods. One chart should include revenue trended with either margin or COGS***</a:t>
            </a:r>
          </a:p>
        </p:txBody>
      </p:sp>
    </p:spTree>
    <p:extLst>
      <p:ext uri="{BB962C8B-B14F-4D97-AF65-F5344CB8AC3E}">
        <p14:creationId xmlns:p14="http://schemas.microsoft.com/office/powerpoint/2010/main" val="149025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C63F-CE4C-4346-B80C-5B851C6BC227}"/>
              </a:ext>
            </a:extLst>
          </p:cNvPr>
          <p:cNvSpPr>
            <a:spLocks noGrp="1"/>
          </p:cNvSpPr>
          <p:nvPr>
            <p:ph type="title"/>
          </p:nvPr>
        </p:nvSpPr>
        <p:spPr/>
        <p:txBody>
          <a:bodyPr/>
          <a:lstStyle/>
          <a:p>
            <a:r>
              <a:rPr lang="en-US" dirty="0"/>
              <a:t>Sales: Metrics</a:t>
            </a:r>
          </a:p>
        </p:txBody>
      </p:sp>
      <p:sp>
        <p:nvSpPr>
          <p:cNvPr id="3" name="Content Placeholder 2">
            <a:extLst>
              <a:ext uri="{FF2B5EF4-FFF2-40B4-BE49-F238E27FC236}">
                <a16:creationId xmlns:a16="http://schemas.microsoft.com/office/drawing/2014/main" id="{A2BC7D0F-C994-4EE3-A135-6027A2310F9B}"/>
              </a:ext>
            </a:extLst>
          </p:cNvPr>
          <p:cNvSpPr>
            <a:spLocks noGrp="1"/>
          </p:cNvSpPr>
          <p:nvPr>
            <p:ph idx="1"/>
          </p:nvPr>
        </p:nvSpPr>
        <p:spPr/>
        <p:txBody>
          <a:bodyPr/>
          <a:lstStyle/>
          <a:p>
            <a:r>
              <a:rPr lang="en-US" dirty="0"/>
              <a:t>Pipeline size</a:t>
            </a:r>
          </a:p>
          <a:p>
            <a:r>
              <a:rPr lang="en-US" dirty="0"/>
              <a:t>Rates such as</a:t>
            </a:r>
          </a:p>
          <a:p>
            <a:pPr lvl="1"/>
            <a:r>
              <a:rPr lang="en-US" dirty="0"/>
              <a:t>Close rate</a:t>
            </a:r>
          </a:p>
          <a:p>
            <a:pPr lvl="1"/>
            <a:r>
              <a:rPr lang="en-US" dirty="0"/>
              <a:t>Conversion rate</a:t>
            </a:r>
          </a:p>
          <a:p>
            <a:pPr lvl="1"/>
            <a:r>
              <a:rPr lang="en-US" dirty="0"/>
              <a:t>CAC</a:t>
            </a:r>
          </a:p>
          <a:p>
            <a:pPr lvl="1"/>
            <a:r>
              <a:rPr lang="en-US" dirty="0"/>
              <a:t>Churn</a:t>
            </a:r>
          </a:p>
          <a:p>
            <a:r>
              <a:rPr lang="en-US" dirty="0"/>
              <a:t>Sales cycle length</a:t>
            </a:r>
          </a:p>
          <a:p>
            <a:r>
              <a:rPr lang="en-US" dirty="0"/>
              <a:t>Average contract value</a:t>
            </a:r>
          </a:p>
        </p:txBody>
      </p:sp>
      <p:sp>
        <p:nvSpPr>
          <p:cNvPr id="7" name="Date Placeholder 3">
            <a:extLst>
              <a:ext uri="{FF2B5EF4-FFF2-40B4-BE49-F238E27FC236}">
                <a16:creationId xmlns:a16="http://schemas.microsoft.com/office/drawing/2014/main" id="{AEEBE7AE-11E5-4A54-BD1B-7CE4FE30770C}"/>
              </a:ext>
            </a:extLst>
          </p:cNvPr>
          <p:cNvSpPr>
            <a:spLocks noGrp="1"/>
          </p:cNvSpPr>
          <p:nvPr>
            <p:ph type="dt" sz="half" idx="2"/>
          </p:nvPr>
        </p:nvSpPr>
        <p:spPr/>
        <p:txBody>
          <a:bodyPr/>
          <a:lstStyle/>
          <a:p>
            <a:r>
              <a:rPr lang="en-US"/>
              <a:t>(v3) 4/15/2021</a:t>
            </a:r>
            <a:endParaRPr lang="en-US" dirty="0"/>
          </a:p>
        </p:txBody>
      </p:sp>
      <p:sp>
        <p:nvSpPr>
          <p:cNvPr id="8" name="Footer Placeholder 4">
            <a:extLst>
              <a:ext uri="{FF2B5EF4-FFF2-40B4-BE49-F238E27FC236}">
                <a16:creationId xmlns:a16="http://schemas.microsoft.com/office/drawing/2014/main" id="{65AEF9A4-D8B4-47A2-990B-462A059B7653}"/>
              </a:ext>
            </a:extLst>
          </p:cNvPr>
          <p:cNvSpPr>
            <a:spLocks noGrp="1"/>
          </p:cNvSpPr>
          <p:nvPr>
            <p:ph type="ftr" sz="quarter" idx="3"/>
          </p:nvPr>
        </p:nvSpPr>
        <p:spPr/>
        <p:txBody>
          <a:bodyPr/>
          <a:lstStyle/>
          <a:p>
            <a:r>
              <a:rPr lang="en-US" dirty="0"/>
              <a:t>[Company Name] Advisory Board - Confidential</a:t>
            </a:r>
          </a:p>
        </p:txBody>
      </p:sp>
      <p:sp>
        <p:nvSpPr>
          <p:cNvPr id="6" name="Slide Number Placeholder 5">
            <a:extLst>
              <a:ext uri="{FF2B5EF4-FFF2-40B4-BE49-F238E27FC236}">
                <a16:creationId xmlns:a16="http://schemas.microsoft.com/office/drawing/2014/main" id="{75DEDAAD-9B56-41C0-A14B-9F24BD97BF87}"/>
              </a:ext>
            </a:extLst>
          </p:cNvPr>
          <p:cNvSpPr>
            <a:spLocks noGrp="1"/>
          </p:cNvSpPr>
          <p:nvPr>
            <p:ph type="sldNum" sz="quarter" idx="4"/>
          </p:nvPr>
        </p:nvSpPr>
        <p:spPr/>
        <p:txBody>
          <a:bodyPr/>
          <a:lstStyle/>
          <a:p>
            <a:fld id="{095FD31F-8D24-4973-ABAE-235B4369BAC4}" type="slidenum">
              <a:rPr lang="en-US" smtClean="0"/>
              <a:t>8</a:t>
            </a:fld>
            <a:endParaRPr lang="en-US"/>
          </a:p>
        </p:txBody>
      </p:sp>
      <p:sp>
        <p:nvSpPr>
          <p:cNvPr id="9" name="TextBox 8">
            <a:extLst>
              <a:ext uri="{FF2B5EF4-FFF2-40B4-BE49-F238E27FC236}">
                <a16:creationId xmlns:a16="http://schemas.microsoft.com/office/drawing/2014/main" id="{33E6DCCE-6EC7-483D-B040-4F5CC49ED7A3}"/>
              </a:ext>
            </a:extLst>
          </p:cNvPr>
          <p:cNvSpPr txBox="1"/>
          <p:nvPr/>
        </p:nvSpPr>
        <p:spPr>
          <a:xfrm>
            <a:off x="628650" y="5867400"/>
            <a:ext cx="7886700" cy="646331"/>
          </a:xfrm>
          <a:prstGeom prst="rect">
            <a:avLst/>
          </a:prstGeom>
          <a:noFill/>
        </p:spPr>
        <p:txBody>
          <a:bodyPr wrap="square" rtlCol="0">
            <a:spAutoFit/>
          </a:bodyPr>
          <a:lstStyle/>
          <a:p>
            <a:r>
              <a:rPr lang="en-US" dirty="0">
                <a:solidFill>
                  <a:srgbClr val="FF0000"/>
                </a:solidFill>
              </a:rPr>
              <a:t>***Expect that there will be much discussion here.  How does marketing impact this?***</a:t>
            </a:r>
          </a:p>
        </p:txBody>
      </p:sp>
    </p:spTree>
    <p:extLst>
      <p:ext uri="{BB962C8B-B14F-4D97-AF65-F5344CB8AC3E}">
        <p14:creationId xmlns:p14="http://schemas.microsoft.com/office/powerpoint/2010/main" val="51682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06B5-A318-441D-91DF-6E0C1FF2FDF0}"/>
              </a:ext>
            </a:extLst>
          </p:cNvPr>
          <p:cNvSpPr>
            <a:spLocks noGrp="1"/>
          </p:cNvSpPr>
          <p:nvPr>
            <p:ph type="title"/>
          </p:nvPr>
        </p:nvSpPr>
        <p:spPr/>
        <p:txBody>
          <a:bodyPr/>
          <a:lstStyle/>
          <a:p>
            <a:r>
              <a:rPr lang="en-US" dirty="0"/>
              <a:t>Sales: Pipeline review</a:t>
            </a:r>
          </a:p>
        </p:txBody>
      </p:sp>
      <p:sp>
        <p:nvSpPr>
          <p:cNvPr id="4" name="Date Placeholder 3">
            <a:extLst>
              <a:ext uri="{FF2B5EF4-FFF2-40B4-BE49-F238E27FC236}">
                <a16:creationId xmlns:a16="http://schemas.microsoft.com/office/drawing/2014/main" id="{92BA0D7C-BED6-4E27-B9EE-AC50C9840009}"/>
              </a:ext>
            </a:extLst>
          </p:cNvPr>
          <p:cNvSpPr>
            <a:spLocks noGrp="1"/>
          </p:cNvSpPr>
          <p:nvPr>
            <p:ph type="dt" sz="half" idx="2"/>
          </p:nvPr>
        </p:nvSpPr>
        <p:spPr/>
        <p:txBody>
          <a:bodyPr/>
          <a:lstStyle/>
          <a:p>
            <a:r>
              <a:rPr lang="en-US"/>
              <a:t>(v3) 4/15/2021</a:t>
            </a:r>
          </a:p>
        </p:txBody>
      </p:sp>
      <p:sp>
        <p:nvSpPr>
          <p:cNvPr id="5" name="Footer Placeholder 4">
            <a:extLst>
              <a:ext uri="{FF2B5EF4-FFF2-40B4-BE49-F238E27FC236}">
                <a16:creationId xmlns:a16="http://schemas.microsoft.com/office/drawing/2014/main" id="{D8CA4EF1-D21B-4F0B-85FF-12D2CFAD69C6}"/>
              </a:ext>
            </a:extLst>
          </p:cNvPr>
          <p:cNvSpPr>
            <a:spLocks noGrp="1"/>
          </p:cNvSpPr>
          <p:nvPr>
            <p:ph type="ftr" sz="quarter" idx="3"/>
          </p:nvPr>
        </p:nvSpPr>
        <p:spPr/>
        <p:txBody>
          <a:bodyPr/>
          <a:lstStyle/>
          <a:p>
            <a:r>
              <a:rPr lang="en-US"/>
              <a:t>[Company Name] Advisory Board - Confidential</a:t>
            </a:r>
          </a:p>
        </p:txBody>
      </p:sp>
      <p:sp>
        <p:nvSpPr>
          <p:cNvPr id="6" name="Slide Number Placeholder 5">
            <a:extLst>
              <a:ext uri="{FF2B5EF4-FFF2-40B4-BE49-F238E27FC236}">
                <a16:creationId xmlns:a16="http://schemas.microsoft.com/office/drawing/2014/main" id="{8C20E502-F0BF-41D0-A173-A0DD4171A09A}"/>
              </a:ext>
            </a:extLst>
          </p:cNvPr>
          <p:cNvSpPr>
            <a:spLocks noGrp="1"/>
          </p:cNvSpPr>
          <p:nvPr>
            <p:ph type="sldNum" sz="quarter" idx="4"/>
          </p:nvPr>
        </p:nvSpPr>
        <p:spPr/>
        <p:txBody>
          <a:bodyPr/>
          <a:lstStyle/>
          <a:p>
            <a:fld id="{095FD31F-8D24-4973-ABAE-235B4369BAC4}" type="slidenum">
              <a:rPr lang="en-US" smtClean="0"/>
              <a:t>9</a:t>
            </a:fld>
            <a:endParaRPr lang="en-US"/>
          </a:p>
        </p:txBody>
      </p:sp>
      <p:sp>
        <p:nvSpPr>
          <p:cNvPr id="3" name="Content Placeholder 2">
            <a:extLst>
              <a:ext uri="{FF2B5EF4-FFF2-40B4-BE49-F238E27FC236}">
                <a16:creationId xmlns:a16="http://schemas.microsoft.com/office/drawing/2014/main" id="{3C27DE66-FDDA-4193-A1EB-C2D1FEAA8C11}"/>
              </a:ext>
            </a:extLst>
          </p:cNvPr>
          <p:cNvSpPr>
            <a:spLocks noGrp="1"/>
          </p:cNvSpPr>
          <p:nvPr>
            <p:ph idx="4294967295"/>
          </p:nvPr>
        </p:nvSpPr>
        <p:spPr>
          <a:xfrm>
            <a:off x="628650" y="2567295"/>
            <a:ext cx="7886700" cy="3546475"/>
          </a:xfrm>
        </p:spPr>
        <p:txBody>
          <a:bodyPr/>
          <a:lstStyle/>
          <a:p>
            <a:r>
              <a:rPr lang="en-US" dirty="0"/>
              <a:t>Show the “stages”</a:t>
            </a:r>
          </a:p>
          <a:p>
            <a:r>
              <a:rPr lang="en-US" dirty="0"/>
              <a:t>Assign “probability buckets” to each stage</a:t>
            </a:r>
          </a:p>
          <a:p>
            <a:r>
              <a:rPr lang="en-US" dirty="0"/>
              <a:t>Size each stage (e.g. TCV * # of opportunities)</a:t>
            </a:r>
          </a:p>
          <a:p>
            <a:r>
              <a:rPr lang="en-US" dirty="0"/>
              <a:t>Win / loss rate</a:t>
            </a:r>
          </a:p>
          <a:p>
            <a:r>
              <a:rPr lang="en-US" dirty="0"/>
              <a:t>Could include time laps per stage</a:t>
            </a:r>
          </a:p>
        </p:txBody>
      </p:sp>
      <p:graphicFrame>
        <p:nvGraphicFramePr>
          <p:cNvPr id="7" name="Diagram 6">
            <a:extLst>
              <a:ext uri="{FF2B5EF4-FFF2-40B4-BE49-F238E27FC236}">
                <a16:creationId xmlns:a16="http://schemas.microsoft.com/office/drawing/2014/main" id="{43AD62F7-1F1D-4DE1-A545-7961009CD355}"/>
              </a:ext>
            </a:extLst>
          </p:cNvPr>
          <p:cNvGraphicFramePr/>
          <p:nvPr>
            <p:extLst>
              <p:ext uri="{D42A27DB-BD31-4B8C-83A1-F6EECF244321}">
                <p14:modId xmlns:p14="http://schemas.microsoft.com/office/powerpoint/2010/main" val="986918801"/>
              </p:ext>
            </p:extLst>
          </p:nvPr>
        </p:nvGraphicFramePr>
        <p:xfrm>
          <a:off x="1524000" y="1461075"/>
          <a:ext cx="6096000" cy="1166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E80C82D2-194E-4964-9789-1A3849780002}"/>
              </a:ext>
            </a:extLst>
          </p:cNvPr>
          <p:cNvSpPr txBox="1"/>
          <p:nvPr/>
        </p:nvSpPr>
        <p:spPr>
          <a:xfrm>
            <a:off x="628650" y="5486400"/>
            <a:ext cx="7886700" cy="923330"/>
          </a:xfrm>
          <a:prstGeom prst="rect">
            <a:avLst/>
          </a:prstGeom>
          <a:noFill/>
        </p:spPr>
        <p:txBody>
          <a:bodyPr wrap="square" rtlCol="0">
            <a:spAutoFit/>
          </a:bodyPr>
          <a:lstStyle/>
          <a:p>
            <a:r>
              <a:rPr lang="en-US" dirty="0">
                <a:solidFill>
                  <a:srgbClr val="FF0000"/>
                </a:solidFill>
              </a:rPr>
              <a:t>***Probabilities can be used to determine expected value. This can be a helpful tool in projecting future sales metrics.  If you have a marketing program, how does marketing “flow” into the pipeline?***</a:t>
            </a:r>
          </a:p>
        </p:txBody>
      </p:sp>
    </p:spTree>
    <p:extLst>
      <p:ext uri="{BB962C8B-B14F-4D97-AF65-F5344CB8AC3E}">
        <p14:creationId xmlns:p14="http://schemas.microsoft.com/office/powerpoint/2010/main" val="4113261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606</TotalTime>
  <Words>1557</Words>
  <Application>Microsoft Office PowerPoint</Application>
  <PresentationFormat>On-screen Show (4:3)</PresentationFormat>
  <Paragraphs>230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[Company Name]</vt:lpstr>
      <vt:lpstr>About This Deck</vt:lpstr>
      <vt:lpstr>Agenda</vt:lpstr>
      <vt:lpstr>Summary: KPIs</vt:lpstr>
      <vt:lpstr>Summary: Highlights</vt:lpstr>
      <vt:lpstr>Finance: Just the Facts</vt:lpstr>
      <vt:lpstr>Finance: Charts</vt:lpstr>
      <vt:lpstr>Sales: Metrics</vt:lpstr>
      <vt:lpstr>Sales: Pipeline review</vt:lpstr>
      <vt:lpstr>Sales: Notable Customers</vt:lpstr>
      <vt:lpstr>Sales: Initiatives</vt:lpstr>
      <vt:lpstr>Sales: Marketing</vt:lpstr>
      <vt:lpstr>Customer: Highlights</vt:lpstr>
      <vt:lpstr>Product: Overview</vt:lpstr>
      <vt:lpstr>Product: Roadmap</vt:lpstr>
      <vt:lpstr>Operations: Overview</vt:lpstr>
      <vt:lpstr>Forecast: Overview</vt:lpstr>
      <vt:lpstr>Discussion: Challenges</vt:lpstr>
      <vt:lpstr>Discussion</vt:lpstr>
      <vt:lpstr>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Genzer</dc:creator>
  <cp:lastModifiedBy>Rick Genzer</cp:lastModifiedBy>
  <cp:revision>18</cp:revision>
  <dcterms:created xsi:type="dcterms:W3CDTF">2021-03-08T21:47:15Z</dcterms:created>
  <dcterms:modified xsi:type="dcterms:W3CDTF">2021-04-15T18:30:39Z</dcterms:modified>
</cp:coreProperties>
</file>